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303" r:id="rId4"/>
    <p:sldId id="366" r:id="rId5"/>
    <p:sldId id="378" r:id="rId6"/>
    <p:sldId id="362" r:id="rId7"/>
    <p:sldId id="370" r:id="rId8"/>
    <p:sldId id="323" r:id="rId9"/>
    <p:sldId id="365" r:id="rId10"/>
    <p:sldId id="340" r:id="rId11"/>
    <p:sldId id="354" r:id="rId12"/>
    <p:sldId id="356" r:id="rId13"/>
    <p:sldId id="359" r:id="rId14"/>
    <p:sldId id="345" r:id="rId15"/>
    <p:sldId id="351" r:id="rId16"/>
    <p:sldId id="367" r:id="rId17"/>
    <p:sldId id="369" r:id="rId18"/>
    <p:sldId id="375" r:id="rId19"/>
    <p:sldId id="373" r:id="rId20"/>
    <p:sldId id="372" r:id="rId21"/>
    <p:sldId id="257" r:id="rId22"/>
    <p:sldId id="258" r:id="rId23"/>
    <p:sldId id="261" r:id="rId24"/>
    <p:sldId id="262" r:id="rId25"/>
    <p:sldId id="349" r:id="rId26"/>
  </p:sldIdLst>
  <p:sldSz cx="12192000" cy="6858000"/>
  <p:notesSz cx="6858000" cy="9144000"/>
  <p:embeddedFontLst>
    <p:embeddedFont>
      <p:font typeface="Abadi ExtraLight" panose="020B0204020104020204" pitchFamily="34" charset="0"/>
      <p:regular r:id="rId28"/>
      <p:italic r:id="rId29"/>
    </p:embeddedFont>
    <p:embeddedFont>
      <p:font typeface="ADLaM Display" panose="02010000000000000000" pitchFamily="2" charset="0"/>
      <p:regular r:id="rId30"/>
    </p:embeddedFont>
    <p:embeddedFont>
      <p:font typeface="Dancing Script" panose="03080600040507000D00" pitchFamily="66" charset="0"/>
      <p:regular r:id="rId31"/>
      <p:bold r:id="rId32"/>
    </p:embeddedFon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Montserrat" pitchFamily="2" charset="0"/>
      <p:regular r:id="rId37"/>
      <p:bold r:id="rId38"/>
      <p:italic r:id="rId39"/>
      <p:boldItalic r:id="rId40"/>
    </p:embeddedFont>
    <p:embeddedFont>
      <p:font typeface="Montserrat Bold" pitchFamily="2" charset="0"/>
      <p:bold r:id="rId41"/>
    </p:embeddedFont>
    <p:embeddedFont>
      <p:font typeface="Montserrat Italics" panose="020B0604020202020204" charset="0"/>
      <p:bold r:id="rId42"/>
      <p:italic r:id="rId43"/>
      <p:boldItalic r:id="rId44"/>
    </p:embeddedFont>
    <p:embeddedFont>
      <p:font typeface="Segoe UI" panose="020B0502040204020203" pitchFamily="34" charset="0"/>
      <p:regular r:id="rId45"/>
      <p:bold r:id="rId46"/>
      <p:italic r:id="rId47"/>
      <p:boldItalic r:id="rId48"/>
    </p:embeddedFont>
    <p:embeddedFont>
      <p:font typeface="Webdings" panose="05030102010509060703" pitchFamily="18" charset="2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  <a:srgbClr val="D6C9A6"/>
    <a:srgbClr val="E7E0CB"/>
    <a:srgbClr val="0088E8"/>
    <a:srgbClr val="9A57CD"/>
    <a:srgbClr val="005BD9"/>
    <a:srgbClr val="706338"/>
    <a:srgbClr val="003869"/>
    <a:srgbClr val="B5A46B"/>
    <a:srgbClr val="CD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D2AD83-7FAB-442C-B74D-B55E304F7284}" v="3" dt="2026-09-09T13:53:30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43" autoAdjust="0"/>
    <p:restoredTop sz="93051" autoAdjust="0"/>
  </p:normalViewPr>
  <p:slideViewPr>
    <p:cSldViewPr snapToGrid="0" snapToObjects="1">
      <p:cViewPr>
        <p:scale>
          <a:sx n="66" d="100"/>
          <a:sy n="66" d="100"/>
        </p:scale>
        <p:origin x="1926" y="732"/>
      </p:cViewPr>
      <p:guideLst>
        <p:guide orient="horz" pos="2160"/>
        <p:guide pos="2880"/>
      </p:guideLst>
    </p:cSldViewPr>
  </p:slideViewPr>
  <p:notesTextViewPr>
    <p:cViewPr>
      <p:scale>
        <a:sx n="33" d="100"/>
        <a:sy n="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8.xml"/><Relationship Id="rId41" Type="http://schemas.openxmlformats.org/officeDocument/2006/relationships/font" Target="fonts/font14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LI Bruno" userId="8fc97dbf-6da6-4456-8a34-4a51b328b5b5" providerId="ADAL" clId="{239DB50E-E8F2-4A49-AB6D-AAE7108010F5}"/>
    <pc:docChg chg="modSld">
      <pc:chgData name="POLI Bruno" userId="8fc97dbf-6da6-4456-8a34-4a51b328b5b5" providerId="ADAL" clId="{239DB50E-E8F2-4A49-AB6D-AAE7108010F5}" dt="2026-09-09T13:53:30.834" v="2"/>
      <pc:docMkLst>
        <pc:docMk/>
      </pc:docMkLst>
      <pc:sldChg chg="modAnim">
        <pc:chgData name="POLI Bruno" userId="8fc97dbf-6da6-4456-8a34-4a51b328b5b5" providerId="ADAL" clId="{239DB50E-E8F2-4A49-AB6D-AAE7108010F5}" dt="2026-09-09T13:53:30.834" v="2"/>
        <pc:sldMkLst>
          <pc:docMk/>
          <pc:sldMk cId="170339860" sldId="340"/>
        </pc:sldMkLst>
      </pc:sldChg>
      <pc:sldChg chg="modSp">
        <pc:chgData name="POLI Bruno" userId="8fc97dbf-6da6-4456-8a34-4a51b328b5b5" providerId="ADAL" clId="{239DB50E-E8F2-4A49-AB6D-AAE7108010F5}" dt="2026-09-09T13:49:45.618" v="1" actId="403"/>
        <pc:sldMkLst>
          <pc:docMk/>
          <pc:sldMk cId="0" sldId="365"/>
        </pc:sldMkLst>
        <pc:spChg chg="mod">
          <ac:chgData name="POLI Bruno" userId="8fc97dbf-6da6-4456-8a34-4a51b328b5b5" providerId="ADAL" clId="{239DB50E-E8F2-4A49-AB6D-AAE7108010F5}" dt="2026-09-09T13:49:45.618" v="1" actId="403"/>
          <ac:spMkLst>
            <pc:docMk/>
            <pc:sldMk cId="0" sldId="365"/>
            <ac:spMk id="10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00EB0-7B34-4273-A14D-6F725E65ECE2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3832F-865E-4C75-A35C-16F96E8DFC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8279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Masquée pour AG rentrée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832F-865E-4C75-A35C-16F96E8DFCA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229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832F-865E-4C75-A35C-16F96E8DFCA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592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B3832F-865E-4C75-A35C-16F96E8DFCA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4637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Pitch : "On sait tous comment ça se passe : il est 20h, votre enfant n'a pas encore commencé ses devoirs, la fatigue s'accumule des deux côtés... L'Étude Alpha, c'est la solution à ça."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F44DF4-A9B2-DA9F-FDCA-E287C766B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865" y="4445"/>
            <a:ext cx="640172" cy="47996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7B20FA73-5D35-698C-2706-ACB3F2CD4DE6}"/>
              </a:ext>
            </a:extLst>
          </p:cNvPr>
          <p:cNvSpPr/>
          <p:nvPr userDrawn="1"/>
        </p:nvSpPr>
        <p:spPr>
          <a:xfrm>
            <a:off x="743525" y="26151"/>
            <a:ext cx="4595555" cy="4365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2400" b="1" noProof="0" dirty="0">
                <a:ln w="6600">
                  <a:solidFill>
                    <a:srgbClr val="A6914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14C"/>
                  </a:outerShdw>
                </a:effectLst>
                <a:latin typeface="Dancing Script" pitchFamily="2" charset="0"/>
                <a:ea typeface="Cambria" pitchFamily="34" charset="-122"/>
                <a:cs typeface="Cambria" pitchFamily="34" charset="-120"/>
              </a:rPr>
              <a:t>Première </a:t>
            </a:r>
            <a:r>
              <a:rPr lang="fr-FR" sz="2400" b="1" dirty="0">
                <a:ln w="6600">
                  <a:solidFill>
                    <a:srgbClr val="A6914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A6914C"/>
                  </a:outerShdw>
                </a:effectLst>
                <a:latin typeface="Dancing Script" pitchFamily="2" charset="0"/>
                <a:ea typeface="Cambria" pitchFamily="34" charset="-122"/>
                <a:cs typeface="Cambria" pitchFamily="34" charset="-120"/>
                <a:sym typeface="Wingdings" panose="05000000000000000000" pitchFamily="2" charset="2"/>
              </a:rPr>
              <a:t></a:t>
            </a:r>
            <a:r>
              <a:rPr lang="fr-FR" sz="2400" b="1" dirty="0">
                <a:solidFill>
                  <a:srgbClr val="C8B887"/>
                </a:solidFill>
                <a:latin typeface="Dancing Script" pitchFamily="2" charset="0"/>
                <a:ea typeface="Cambria" panose="02040503050406030204" pitchFamily="18" charset="0"/>
              </a:rPr>
              <a:t> Rentrée 2026</a:t>
            </a:r>
            <a:endParaRPr lang="fr-FR" sz="2400" b="1" noProof="0" dirty="0">
              <a:ln w="6600">
                <a:solidFill>
                  <a:srgbClr val="A6914C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A6914C"/>
                </a:outerShdw>
              </a:effectLst>
              <a:latin typeface="Dancing Script" pitchFamily="2" charset="0"/>
              <a:ea typeface="Cambria" pitchFamily="34" charset="-122"/>
              <a:cs typeface="Cambria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41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42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552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21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44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00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002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154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26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80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9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AF7F1"/>
            </a:gs>
            <a:gs pos="100000">
              <a:srgbClr val="E3D2A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1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.svg"/><Relationship Id="rId7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connectiv.gerems.fr/index.php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svg"/><Relationship Id="rId5" Type="http://schemas.openxmlformats.org/officeDocument/2006/relationships/image" Target="../media/image50.sv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1074351" y="2543594"/>
            <a:ext cx="5007249" cy="152189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lang="fr-FR" sz="4800" b="1" i="0" noProof="0" dirty="0">
                <a:solidFill>
                  <a:srgbClr val="FFFFFF"/>
                </a:solidFill>
                <a:latin typeface="Georgia"/>
              </a:rPr>
              <a:t>AG de rentrée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lang="fr-FR" sz="4800" b="1" i="0" noProof="0" dirty="0">
                <a:solidFill>
                  <a:srgbClr val="C7B886"/>
                </a:solidFill>
                <a:latin typeface="Montserrat"/>
              </a:rPr>
              <a:t>Première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2539" y="5296109"/>
            <a:ext cx="2227372" cy="23686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En </a:t>
            </a:r>
            <a:r>
              <a:rPr lang="fr-FR" sz="1400" b="0" i="1" noProof="0" dirty="0" err="1">
                <a:solidFill>
                  <a:srgbClr val="E4E2C8"/>
                </a:solidFill>
                <a:latin typeface="Georgia"/>
              </a:rPr>
              <a:t>todo</a:t>
            </a: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, </a:t>
            </a:r>
            <a:r>
              <a:rPr lang="fr-FR" sz="1400" b="0" i="1" noProof="0" dirty="0" err="1">
                <a:solidFill>
                  <a:srgbClr val="E4E2C8"/>
                </a:solidFill>
                <a:latin typeface="Georgia"/>
              </a:rPr>
              <a:t>amar</a:t>
            </a: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 y servir 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5074920"/>
            <a:ext cx="6336000" cy="12700"/>
          </a:xfrm>
          <a:prstGeom prst="rect">
            <a:avLst/>
          </a:prstGeom>
          <a:solidFill>
            <a:srgbClr val="2E4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822960" y="5293288"/>
            <a:ext cx="2514600" cy="23968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400" b="1" i="0" noProof="0" dirty="0">
                <a:solidFill>
                  <a:srgbClr val="939EAB"/>
                </a:solidFill>
                <a:latin typeface="Montserrat"/>
              </a:rPr>
              <a:t>Année 2026-27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B62865E-9DAF-414E-686C-F11416977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276" y="638498"/>
            <a:ext cx="1831401" cy="1373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CB2477-8F23-422D-245D-080B595294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782" r="37720" b="19543"/>
          <a:stretch>
            <a:fillRect/>
          </a:stretch>
        </p:blipFill>
        <p:spPr>
          <a:xfrm>
            <a:off x="7009650" y="0"/>
            <a:ext cx="518235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>
            <a:extLst>
              <a:ext uri="{FF2B5EF4-FFF2-40B4-BE49-F238E27FC236}">
                <a16:creationId xmlns:a16="http://schemas.microsoft.com/office/drawing/2014/main" id="{3108C457-5669-A244-9B98-3EC7595C8572}"/>
              </a:ext>
            </a:extLst>
          </p:cNvPr>
          <p:cNvSpPr txBox="1">
            <a:spLocks/>
          </p:cNvSpPr>
          <p:nvPr/>
        </p:nvSpPr>
        <p:spPr>
          <a:xfrm>
            <a:off x="0" y="542213"/>
            <a:ext cx="12192000" cy="132556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rgbClr val="00386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Accueil par le chef d’établissement </a:t>
            </a:r>
          </a:p>
          <a:p>
            <a:r>
              <a:rPr lang="fr-FR" sz="3200" dirty="0">
                <a:solidFill>
                  <a:srgbClr val="00386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Marie-Alix Schontz</a:t>
            </a:r>
          </a:p>
        </p:txBody>
      </p:sp>
      <p:sp>
        <p:nvSpPr>
          <p:cNvPr id="8" name="Titre 4">
            <a:extLst>
              <a:ext uri="{FF2B5EF4-FFF2-40B4-BE49-F238E27FC236}">
                <a16:creationId xmlns:a16="http://schemas.microsoft.com/office/drawing/2014/main" id="{32645A55-19E7-FCB6-1551-C1CB356BA1A3}"/>
              </a:ext>
            </a:extLst>
          </p:cNvPr>
          <p:cNvSpPr txBox="1">
            <a:spLocks/>
          </p:cNvSpPr>
          <p:nvPr/>
        </p:nvSpPr>
        <p:spPr>
          <a:xfrm>
            <a:off x="558799" y="1968500"/>
            <a:ext cx="9394373" cy="35904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Une intention pour l’année : la qualité de la relation</a:t>
            </a:r>
          </a:p>
          <a:p>
            <a:pPr>
              <a:buClr>
                <a:srgbClr val="8E0000"/>
              </a:buClr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Organigrammes pédagogiques et services utiles</a:t>
            </a: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endParaRPr lang="fr-FR" sz="3800" dirty="0">
              <a:solidFill>
                <a:srgbClr val="003869"/>
              </a:solidFill>
              <a:latin typeface="Abadi ExtraLight" panose="020B02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Communication</a:t>
            </a: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endParaRPr lang="fr-FR" sz="3800" dirty="0">
              <a:solidFill>
                <a:srgbClr val="003869"/>
              </a:solidFill>
              <a:latin typeface="Abadi ExtraLight" panose="020B02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Calendrier pour les réinscriptions</a:t>
            </a: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endParaRPr lang="fr-FR" sz="3800" dirty="0">
              <a:solidFill>
                <a:srgbClr val="003869"/>
              </a:solidFill>
              <a:latin typeface="Abadi ExtraLight" panose="020B0204020104020204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571500" indent="-571500">
              <a:buClr>
                <a:srgbClr val="8E0000"/>
              </a:buClr>
              <a:buFont typeface="Wingdings" panose="05000000000000000000" pitchFamily="2" charset="2"/>
              <a:buChar char="v"/>
            </a:pPr>
            <a:r>
              <a:rPr lang="fr-FR" sz="3800" dirty="0">
                <a:solidFill>
                  <a:srgbClr val="003869"/>
                </a:solidFill>
                <a:latin typeface="Abadi ExtraLight" panose="020B0204020104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Pause numérique au collège </a:t>
            </a:r>
            <a:endParaRPr lang="fr-FR" dirty="0">
              <a:solidFill>
                <a:srgbClr val="003869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321B9F-46D8-1A95-C31B-E6810371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2" t="2229" r="2218" b="2120"/>
          <a:stretch>
            <a:fillRect/>
          </a:stretch>
        </p:blipFill>
        <p:spPr>
          <a:xfrm>
            <a:off x="7210424" y="3429001"/>
            <a:ext cx="4459061" cy="3167184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EA5CBF2-D5A4-DC95-FBF7-6E466E84F982}"/>
              </a:ext>
            </a:extLst>
          </p:cNvPr>
          <p:cNvSpPr/>
          <p:nvPr/>
        </p:nvSpPr>
        <p:spPr>
          <a:xfrm>
            <a:off x="5707380" y="1730826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268196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1C517-37F7-2222-CB1C-756321F9D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eftCard">
            <a:extLst>
              <a:ext uri="{FF2B5EF4-FFF2-40B4-BE49-F238E27FC236}">
                <a16:creationId xmlns:a16="http://schemas.microsoft.com/office/drawing/2014/main" id="{223868F9-DF68-A190-3BB1-802313C53CCB}"/>
              </a:ext>
            </a:extLst>
          </p:cNvPr>
          <p:cNvSpPr/>
          <p:nvPr/>
        </p:nvSpPr>
        <p:spPr>
          <a:xfrm>
            <a:off x="84571" y="3883465"/>
            <a:ext cx="8843529" cy="2421968"/>
          </a:xfrm>
          <a:prstGeom prst="roundRect">
            <a:avLst>
              <a:gd name="adj" fmla="val 1762"/>
            </a:avLst>
          </a:prstGeom>
          <a:solidFill>
            <a:schemeClr val="bg1"/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LeftCardBar">
            <a:extLst>
              <a:ext uri="{FF2B5EF4-FFF2-40B4-BE49-F238E27FC236}">
                <a16:creationId xmlns:a16="http://schemas.microsoft.com/office/drawing/2014/main" id="{04DF4D31-E7B2-A732-2D8F-676612B5C068}"/>
              </a:ext>
            </a:extLst>
          </p:cNvPr>
          <p:cNvSpPr/>
          <p:nvPr/>
        </p:nvSpPr>
        <p:spPr>
          <a:xfrm>
            <a:off x="84571" y="3894918"/>
            <a:ext cx="70431" cy="2412292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25" name="LeftCard">
            <a:extLst>
              <a:ext uri="{FF2B5EF4-FFF2-40B4-BE49-F238E27FC236}">
                <a16:creationId xmlns:a16="http://schemas.microsoft.com/office/drawing/2014/main" id="{3035F6C9-B484-B53B-B816-55603EA4B03B}"/>
              </a:ext>
            </a:extLst>
          </p:cNvPr>
          <p:cNvSpPr/>
          <p:nvPr/>
        </p:nvSpPr>
        <p:spPr>
          <a:xfrm>
            <a:off x="84571" y="768025"/>
            <a:ext cx="8843529" cy="2762575"/>
          </a:xfrm>
          <a:prstGeom prst="roundRect">
            <a:avLst>
              <a:gd name="adj" fmla="val 1762"/>
            </a:avLst>
          </a:prstGeom>
          <a:solidFill>
            <a:schemeClr val="bg1"/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LeftCardBar">
            <a:extLst>
              <a:ext uri="{FF2B5EF4-FFF2-40B4-BE49-F238E27FC236}">
                <a16:creationId xmlns:a16="http://schemas.microsoft.com/office/drawing/2014/main" id="{82309D74-F4E0-4EDB-7254-F7812C996874}"/>
              </a:ext>
            </a:extLst>
          </p:cNvPr>
          <p:cNvSpPr/>
          <p:nvPr/>
        </p:nvSpPr>
        <p:spPr>
          <a:xfrm>
            <a:off x="84571" y="780630"/>
            <a:ext cx="70431" cy="27515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4F260-DC7A-F5D6-AB36-0A31B0998B7B}"/>
              </a:ext>
            </a:extLst>
          </p:cNvPr>
          <p:cNvSpPr txBox="1"/>
          <p:nvPr/>
        </p:nvSpPr>
        <p:spPr>
          <a:xfrm>
            <a:off x="474478" y="1292127"/>
            <a:ext cx="7815759" cy="399468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Chaque élève appartient à :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106E75-BAC3-18AC-5FD9-FEE0E6DFFAE5}"/>
              </a:ext>
            </a:extLst>
          </p:cNvPr>
          <p:cNvSpPr txBox="1"/>
          <p:nvPr/>
        </p:nvSpPr>
        <p:spPr>
          <a:xfrm>
            <a:off x="1214593" y="4422612"/>
            <a:ext cx="6641780" cy="639534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3 spécialités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où il croise des élèves d’autres classes :</a:t>
            </a:r>
          </a:p>
          <a:p>
            <a:pPr algn="ctr">
              <a:lnSpc>
                <a:spcPct val="120000"/>
              </a:lnSpc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spé A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–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spé B – spé C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 	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19574CB-A1A1-C477-6C08-EBBBE5F50748}"/>
              </a:ext>
            </a:extLst>
          </p:cNvPr>
          <p:cNvSpPr/>
          <p:nvPr/>
        </p:nvSpPr>
        <p:spPr>
          <a:xfrm>
            <a:off x="9058275" y="504826"/>
            <a:ext cx="3044825" cy="6248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>
            <a:outerShdw blurRad="152400" dist="50800" dir="5400000" rotWithShape="0">
              <a:srgbClr val="1A2A3A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Graphic 19" descr="Structure du niveau">
            <a:extLst>
              <a:ext uri="{FF2B5EF4-FFF2-40B4-BE49-F238E27FC236}">
                <a16:creationId xmlns:a16="http://schemas.microsoft.com/office/drawing/2014/main" id="{2CC76D03-676B-AD4B-1C2F-005E12A45B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01973" y="-37518"/>
            <a:ext cx="584200" cy="584200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01758F2B-28CD-5E59-6082-B0416B91C802}"/>
              </a:ext>
            </a:extLst>
          </p:cNvPr>
          <p:cNvSpPr txBox="1"/>
          <p:nvPr/>
        </p:nvSpPr>
        <p:spPr>
          <a:xfrm>
            <a:off x="6798732" y="53381"/>
            <a:ext cx="5182447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2500" b="1" i="0" dirty="0">
                <a:solidFill>
                  <a:srgbClr val="003869"/>
                </a:solidFill>
                <a:latin typeface="Montserrat"/>
              </a:rPr>
              <a:t>Structure du niveau Première</a:t>
            </a:r>
            <a:endParaRPr sz="2500" b="1" i="0" dirty="0">
              <a:solidFill>
                <a:srgbClr val="003869"/>
              </a:solidFill>
              <a:latin typeface="Montserra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56422A-6FDC-3F4B-162F-2F00ECC5CE05}"/>
              </a:ext>
            </a:extLst>
          </p:cNvPr>
          <p:cNvSpPr/>
          <p:nvPr/>
        </p:nvSpPr>
        <p:spPr>
          <a:xfrm>
            <a:off x="7025045" y="47071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EF472D-6B0A-FD78-E487-33B73BBDFA7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074" y="1731822"/>
            <a:ext cx="720000" cy="720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AC63DD2-2065-C850-437F-804E5814C7C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074" y="2646992"/>
            <a:ext cx="720000" cy="720000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E561E708-E790-D184-9410-EB8CB5D9C187}"/>
              </a:ext>
            </a:extLst>
          </p:cNvPr>
          <p:cNvSpPr txBox="1"/>
          <p:nvPr/>
        </p:nvSpPr>
        <p:spPr>
          <a:xfrm>
            <a:off x="1214592" y="2592665"/>
            <a:ext cx="7226835" cy="768865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un é</a:t>
            </a:r>
            <a:r>
              <a:rPr sz="1600" b="1" dirty="0" err="1">
                <a:solidFill>
                  <a:srgbClr val="003869"/>
                </a:solidFill>
                <a:latin typeface="Montserrat" panose="00000500000000000000" pitchFamily="2" charset="0"/>
              </a:rPr>
              <a:t>quipage</a:t>
            </a:r>
            <a:r>
              <a:rPr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 : 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petit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groupe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favorisant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l'entraide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,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l'autonomie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et la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cohésion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.</a:t>
            </a:r>
            <a:endParaRPr lang="fr-FR" sz="1600" dirty="0">
              <a:solidFill>
                <a:srgbClr val="003869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70A17DB-4E69-A65F-E8F2-18B889DAA3F4}"/>
              </a:ext>
            </a:extLst>
          </p:cNvPr>
          <p:cNvSpPr txBox="1"/>
          <p:nvPr/>
        </p:nvSpPr>
        <p:spPr>
          <a:xfrm>
            <a:off x="1214592" y="1710419"/>
            <a:ext cx="7713507" cy="768800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une</a:t>
            </a:r>
            <a:r>
              <a:rPr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c</a:t>
            </a:r>
            <a:r>
              <a:rPr sz="1600" b="1" dirty="0" err="1">
                <a:solidFill>
                  <a:srgbClr val="003869"/>
                </a:solidFill>
                <a:latin typeface="Montserrat" panose="00000500000000000000" pitchFamily="2" charset="0"/>
              </a:rPr>
              <a:t>lasse</a:t>
            </a:r>
            <a:r>
              <a:rPr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 :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groupe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de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référence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pour le tronc </a:t>
            </a:r>
            <a:r>
              <a:rPr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commun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 (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Français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,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HG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,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LV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, Ens. </a:t>
            </a:r>
            <a:r>
              <a:rPr lang="fr-FR" sz="1600" dirty="0" err="1">
                <a:solidFill>
                  <a:srgbClr val="003869"/>
                </a:solidFill>
                <a:latin typeface="Montserrat" panose="00000500000000000000" pitchFamily="2" charset="0"/>
              </a:rPr>
              <a:t>Sci</a:t>
            </a:r>
            <a:r>
              <a:rPr sz="1600" dirty="0">
                <a:solidFill>
                  <a:srgbClr val="003869"/>
                </a:solidFill>
                <a:latin typeface="Montserrat" panose="00000500000000000000" pitchFamily="2" charset="0"/>
              </a:rPr>
              <a:t>).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30A447E-35AD-7A01-1248-E84A1DBFB02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074" y="4418196"/>
            <a:ext cx="720000" cy="720000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1CB7596C-80D8-F1F2-C863-389FE1AF7066}"/>
              </a:ext>
            </a:extLst>
          </p:cNvPr>
          <p:cNvSpPr txBox="1"/>
          <p:nvPr/>
        </p:nvSpPr>
        <p:spPr>
          <a:xfrm>
            <a:off x="1214593" y="5477608"/>
            <a:ext cx="7815758" cy="660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un professeur principal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qui l’accompagnera tout au long de l’année notamment pour réfléchir à son orientation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F126757-CD89-BCF0-AF8B-8C003F95D73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3074" y="5417660"/>
            <a:ext cx="720000" cy="720000"/>
          </a:xfrm>
          <a:prstGeom prst="rect">
            <a:avLst/>
          </a:prstGeom>
        </p:spPr>
      </p:pic>
      <p:sp>
        <p:nvSpPr>
          <p:cNvPr id="35" name="TextBox 11">
            <a:extLst>
              <a:ext uri="{FF2B5EF4-FFF2-40B4-BE49-F238E27FC236}">
                <a16:creationId xmlns:a16="http://schemas.microsoft.com/office/drawing/2014/main" id="{D6C65C2E-4DB1-AC73-1CBA-B69DE5BF5445}"/>
              </a:ext>
            </a:extLst>
          </p:cNvPr>
          <p:cNvSpPr txBox="1"/>
          <p:nvPr/>
        </p:nvSpPr>
        <p:spPr>
          <a:xfrm>
            <a:off x="474478" y="3881694"/>
            <a:ext cx="7815759" cy="399468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Chaque élève a :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50CAE84-A712-F3EE-D0AD-C2C1A29896BF}"/>
              </a:ext>
            </a:extLst>
          </p:cNvPr>
          <p:cNvGraphicFramePr>
            <a:graphicFrameLocks noGrp="1"/>
          </p:cNvGraphicFramePr>
          <p:nvPr/>
        </p:nvGraphicFramePr>
        <p:xfrm>
          <a:off x="9071521" y="578694"/>
          <a:ext cx="3016177" cy="5992240"/>
        </p:xfrm>
        <a:graphic>
          <a:graphicData uri="http://schemas.openxmlformats.org/drawingml/2006/table">
            <a:tbl>
              <a:tblPr/>
              <a:tblGrid>
                <a:gridCol w="580222">
                  <a:extLst>
                    <a:ext uri="{9D8B030D-6E8A-4147-A177-3AD203B41FA5}">
                      <a16:colId xmlns:a16="http://schemas.microsoft.com/office/drawing/2014/main" val="1220309837"/>
                    </a:ext>
                  </a:extLst>
                </a:gridCol>
                <a:gridCol w="811985">
                  <a:extLst>
                    <a:ext uri="{9D8B030D-6E8A-4147-A177-3AD203B41FA5}">
                      <a16:colId xmlns:a16="http://schemas.microsoft.com/office/drawing/2014/main" val="3278454776"/>
                    </a:ext>
                  </a:extLst>
                </a:gridCol>
                <a:gridCol w="811985">
                  <a:extLst>
                    <a:ext uri="{9D8B030D-6E8A-4147-A177-3AD203B41FA5}">
                      <a16:colId xmlns:a16="http://schemas.microsoft.com/office/drawing/2014/main" val="3499185558"/>
                    </a:ext>
                  </a:extLst>
                </a:gridCol>
                <a:gridCol w="811985">
                  <a:extLst>
                    <a:ext uri="{9D8B030D-6E8A-4147-A177-3AD203B41FA5}">
                      <a16:colId xmlns:a16="http://schemas.microsoft.com/office/drawing/2014/main" val="3922959012"/>
                    </a:ext>
                  </a:extLst>
                </a:gridCol>
              </a:tblGrid>
              <a:tr h="142950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05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PREMIERE </a:t>
                      </a:r>
                      <a:r>
                        <a:rPr lang="fr-FR" sz="105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614370"/>
                  </a:ext>
                </a:extLst>
              </a:tr>
              <a:tr h="142950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Équipage </a:t>
                      </a:r>
                      <a:r>
                        <a:rPr lang="fr-FR" sz="9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1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02242"/>
                  </a:ext>
                </a:extLst>
              </a:tr>
              <a:tr h="4200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★ ELEVE 1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1SVT3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196239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ELEVE 2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584184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3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1AMC2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3022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4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02311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5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1AMC2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657019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6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683896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7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1SVT3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340967"/>
                  </a:ext>
                </a:extLst>
              </a:tr>
              <a:tr h="28149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egoe UI" panose="020B0502040204020203" pitchFamily="34" charset="0"/>
                          <a:ea typeface="+mn-ea"/>
                          <a:cs typeface="+mn-cs"/>
                        </a:rPr>
                        <a:t>ELEVE 8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1SVT3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776877"/>
                  </a:ext>
                </a:extLst>
              </a:tr>
              <a:tr h="142950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Équipage </a:t>
                      </a:r>
                      <a:r>
                        <a:rPr lang="fr-FR" sz="9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31511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54991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1MATH6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702039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1NSI2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1MATH6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357836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187619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★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156516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1SVT3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005775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1MATH6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1561260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1PC4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1MATH6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885754"/>
                  </a:ext>
                </a:extLst>
              </a:tr>
              <a:tr h="142950"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Équipage </a:t>
                      </a:r>
                      <a:r>
                        <a:rPr lang="fr-FR" sz="900" b="1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  <a:r>
                        <a:rPr lang="fr-FR" sz="900" b="1" i="0" u="none" strike="noStrike" dirty="0">
                          <a:solidFill>
                            <a:srgbClr val="1B365D"/>
                          </a:solidFill>
                          <a:effectLst/>
                          <a:latin typeface="Segoe UI" panose="020B0502040204020203" pitchFamily="34" charset="0"/>
                        </a:rPr>
                        <a:t>3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68928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1SES3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739226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1AMC2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667900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1SES1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1AMC2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38429"/>
                  </a:ext>
                </a:extLst>
              </a:tr>
              <a:tr h="2507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★ </a:t>
                      </a: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1HLP1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A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1HGGSP2</a:t>
                      </a:r>
                      <a:r>
                        <a:rPr lang="fr-FR" sz="700" b="0" i="1" u="none" strike="noStrike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B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1AMC2</a:t>
                      </a:r>
                      <a:r>
                        <a:rPr lang="fr-FR" sz="700" b="0" i="1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4361" marR="4361" marT="4361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355067"/>
                  </a:ext>
                </a:extLst>
              </a:tr>
            </a:tbl>
          </a:graphicData>
        </a:graphic>
      </p:graphicFrame>
      <p:sp>
        <p:nvSpPr>
          <p:cNvPr id="9" name="TextBox 11">
            <a:extLst>
              <a:ext uri="{FF2B5EF4-FFF2-40B4-BE49-F238E27FC236}">
                <a16:creationId xmlns:a16="http://schemas.microsoft.com/office/drawing/2014/main" id="{4AEB148D-5C05-F869-34FD-FD22018D083C}"/>
              </a:ext>
            </a:extLst>
          </p:cNvPr>
          <p:cNvSpPr txBox="1"/>
          <p:nvPr/>
        </p:nvSpPr>
        <p:spPr>
          <a:xfrm>
            <a:off x="474478" y="844888"/>
            <a:ext cx="7815759" cy="399468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</a:pP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7 classes de 1</a:t>
            </a:r>
            <a:r>
              <a:rPr lang="fr-FR" sz="1600" b="1" baseline="30000" dirty="0">
                <a:solidFill>
                  <a:srgbClr val="003869"/>
                </a:solidFill>
                <a:latin typeface="Montserrat" panose="00000500000000000000" pitchFamily="2" charset="0"/>
              </a:rPr>
              <a:t>ère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:	 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6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 générales  +  </a:t>
            </a:r>
            <a:r>
              <a:rPr lang="fr-FR" sz="1600" b="1" dirty="0">
                <a:solidFill>
                  <a:srgbClr val="003869"/>
                </a:solidFill>
                <a:latin typeface="Montserrat" panose="00000500000000000000" pitchFamily="2" charset="0"/>
              </a:rPr>
              <a:t>1 </a:t>
            </a:r>
            <a:r>
              <a:rPr lang="fr-FR" sz="1600" dirty="0">
                <a:solidFill>
                  <a:srgbClr val="003869"/>
                </a:solidFill>
                <a:latin typeface="Montserrat" panose="00000500000000000000" pitchFamily="2" charset="0"/>
              </a:rPr>
              <a:t>STMG</a:t>
            </a:r>
          </a:p>
        </p:txBody>
      </p:sp>
      <p:sp>
        <p:nvSpPr>
          <p:cNvPr id="10" name="Parenthèse fermante 9">
            <a:extLst>
              <a:ext uri="{FF2B5EF4-FFF2-40B4-BE49-F238E27FC236}">
                <a16:creationId xmlns:a16="http://schemas.microsoft.com/office/drawing/2014/main" id="{A5253788-99FA-FA04-5F1D-9F4192ED3925}"/>
              </a:ext>
            </a:extLst>
          </p:cNvPr>
          <p:cNvSpPr/>
          <p:nvPr/>
        </p:nvSpPr>
        <p:spPr>
          <a:xfrm>
            <a:off x="7767637" y="2479219"/>
            <a:ext cx="223837" cy="987013"/>
          </a:xfrm>
          <a:prstGeom prst="rightBracket">
            <a:avLst/>
          </a:prstGeom>
          <a:ln w="57150">
            <a:solidFill>
              <a:srgbClr val="0088E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F1335BE-0607-DED1-5AF2-9CE379D6FD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2166" y="2540855"/>
            <a:ext cx="694369" cy="69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6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9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6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"/>
                            </p:stCondLst>
                            <p:childTnLst>
                              <p:par>
                                <p:cTn id="1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 animBg="1"/>
      <p:bldP spid="34" grpId="0" animBg="1"/>
      <p:bldP spid="25" grpId="0" uiExpand="1" build="p" animBg="1"/>
      <p:bldP spid="29" grpId="0" animBg="1"/>
      <p:bldP spid="12" grpId="0" uiExpand="1" build="p"/>
      <p:bldP spid="14" grpId="0"/>
      <p:bldP spid="17" grpId="0" animBg="1"/>
      <p:bldP spid="31" grpId="0"/>
      <p:bldP spid="32" grpId="0" animBg="1"/>
      <p:bldP spid="6" grpId="0" uiExpand="1" build="p"/>
      <p:bldP spid="7" grpId="0" uiExpand="1" build="p"/>
      <p:bldP spid="22" grpId="0"/>
      <p:bldP spid="35" grpId="0" uiExpand="1" build="p"/>
      <p:bldP spid="9" grpId="0" uiExpand="1" build="p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5F483-9D26-F3F0-350C-C539AAA35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CC89071-B888-6472-6173-FB15D8AB699C}"/>
              </a:ext>
            </a:extLst>
          </p:cNvPr>
          <p:cNvSpPr/>
          <p:nvPr/>
        </p:nvSpPr>
        <p:spPr>
          <a:xfrm>
            <a:off x="419100" y="2184400"/>
            <a:ext cx="4619624" cy="742949"/>
          </a:xfrm>
          <a:prstGeom prst="rect">
            <a:avLst/>
          </a:prstGeom>
          <a:solidFill>
            <a:srgbClr val="FFDE75"/>
          </a:solidFill>
          <a:ln>
            <a:noFill/>
          </a:ln>
          <a:effectLst>
            <a:softEdge rad="152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C7AD95-F3BC-B9F8-1D30-21EB59956287}"/>
              </a:ext>
            </a:extLst>
          </p:cNvPr>
          <p:cNvSpPr txBox="1"/>
          <p:nvPr/>
        </p:nvSpPr>
        <p:spPr>
          <a:xfrm>
            <a:off x="4918508" y="53381"/>
            <a:ext cx="7173095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Le temps d’équipage</a:t>
            </a:r>
            <a:endParaRPr kumimoji="0" sz="2500" b="1" i="0" u="none" strike="noStrike" kern="1200" cap="none" spc="0" normalizeH="0" baseline="0" noProof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A345BDA-F536-E846-87C0-AC72EA9A0424}"/>
              </a:ext>
            </a:extLst>
          </p:cNvPr>
          <p:cNvSpPr/>
          <p:nvPr/>
        </p:nvSpPr>
        <p:spPr>
          <a:xfrm>
            <a:off x="8585489" y="476459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Graphic 21" descr="Temps d'équipage">
            <a:extLst>
              <a:ext uri="{FF2B5EF4-FFF2-40B4-BE49-F238E27FC236}">
                <a16:creationId xmlns:a16="http://schemas.microsoft.com/office/drawing/2014/main" id="{896B2F47-F154-0A30-7941-5789611E88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23488" y="0"/>
            <a:ext cx="584200" cy="5842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F44113B-EC41-9737-0A80-C6C75426DF56}"/>
              </a:ext>
            </a:extLst>
          </p:cNvPr>
          <p:cNvSpPr txBox="1">
            <a:spLocks/>
          </p:cNvSpPr>
          <p:nvPr/>
        </p:nvSpPr>
        <p:spPr>
          <a:xfrm>
            <a:off x="223138" y="1252653"/>
            <a:ext cx="11943462" cy="262501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342900" indent="-342900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 sz="2000">
                <a:solidFill>
                  <a:srgbClr val="003869"/>
                </a:solidFill>
                <a:latin typeface="Montserrat" panose="000005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l’autonomie et l’autodiscipline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la cohésion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le travail collaboratif et l’entraide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la réflexion sur le discernement </a:t>
            </a:r>
            <a:br>
              <a:rPr lang="fr-FR" dirty="0"/>
            </a:br>
            <a:r>
              <a:rPr lang="fr-FR" dirty="0"/>
              <a:t>et l’orientation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des responsabilités partagées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BB71085-36FA-DE22-28AD-4151C0D35BD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6000"/>
          </a:blip>
          <a:stretch>
            <a:fillRect/>
          </a:stretch>
        </p:blipFill>
        <p:spPr>
          <a:xfrm>
            <a:off x="12344401" y="57805"/>
            <a:ext cx="3321460" cy="347208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DF538A9C-CEE3-1644-BDE9-9E2B6E4C1C9D}"/>
              </a:ext>
            </a:extLst>
          </p:cNvPr>
          <p:cNvSpPr txBox="1"/>
          <p:nvPr/>
        </p:nvSpPr>
        <p:spPr>
          <a:xfrm>
            <a:off x="223138" y="714242"/>
            <a:ext cx="98788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Dancing Script" panose="03080600040507000D00" pitchFamily="66" charset="0"/>
                <a:ea typeface="+mn-ea"/>
                <a:cs typeface="+mn-cs"/>
              </a:rPr>
              <a:t>Un projet hérité de la tradition pédagogique ignatienne qui vise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cing Script" panose="03080600040507000D00" pitchFamily="66" charset="0"/>
              <a:ea typeface="+mn-ea"/>
              <a:cs typeface="+mn-cs"/>
            </a:endParaRPr>
          </a:p>
        </p:txBody>
      </p:sp>
      <p:pic>
        <p:nvPicPr>
          <p:cNvPr id="17" name="Image 16" descr="Favoriser le travail d'équipe efficace grâce à des leaders influents">
            <a:extLst>
              <a:ext uri="{FF2B5EF4-FFF2-40B4-BE49-F238E27FC236}">
                <a16:creationId xmlns:a16="http://schemas.microsoft.com/office/drawing/2014/main" id="{2347CE49-86F2-4F5F-A52B-7E5D808ABC4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2000"/>
          </a:blip>
          <a:stretch>
            <a:fillRect/>
          </a:stretch>
        </p:blipFill>
        <p:spPr>
          <a:xfrm>
            <a:off x="5747677" y="82132"/>
            <a:ext cx="9544333" cy="78426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434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6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6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" grpId="0"/>
      <p:bldP spid="44" grpId="0" animBg="1"/>
      <p:bldP spid="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13AEA1F-E8CA-C344-72CF-F2DBA733A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57" y="696696"/>
            <a:ext cx="11790686" cy="596240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638F5EC2-29D5-584F-8C46-249AF7058709}"/>
              </a:ext>
            </a:extLst>
          </p:cNvPr>
          <p:cNvSpPr txBox="1"/>
          <p:nvPr/>
        </p:nvSpPr>
        <p:spPr>
          <a:xfrm>
            <a:off x="8280400" y="53381"/>
            <a:ext cx="3811203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Le temps d’équipage</a:t>
            </a:r>
            <a:endParaRPr kumimoji="0" sz="2500" b="1" i="0" u="none" strike="noStrike" kern="1200" cap="none" spc="0" normalizeH="0" baseline="0" noProof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66DAB0-714D-15F1-6C45-32E75D508782}"/>
              </a:ext>
            </a:extLst>
          </p:cNvPr>
          <p:cNvSpPr/>
          <p:nvPr/>
        </p:nvSpPr>
        <p:spPr>
          <a:xfrm>
            <a:off x="8585489" y="476459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Graphic 21" descr="Temps d'équipage">
            <a:extLst>
              <a:ext uri="{FF2B5EF4-FFF2-40B4-BE49-F238E27FC236}">
                <a16:creationId xmlns:a16="http://schemas.microsoft.com/office/drawing/2014/main" id="{0A4A9416-AFF0-4C95-FB61-58CEED6AF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23488" y="0"/>
            <a:ext cx="584200" cy="584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66C4222-3638-450D-CD59-C6955C9A5CFF}"/>
              </a:ext>
            </a:extLst>
          </p:cNvPr>
          <p:cNvSpPr/>
          <p:nvPr/>
        </p:nvSpPr>
        <p:spPr>
          <a:xfrm>
            <a:off x="1270000" y="1896077"/>
            <a:ext cx="10071100" cy="2225429"/>
          </a:xfrm>
          <a:prstGeom prst="rect">
            <a:avLst/>
          </a:prstGeom>
          <a:solidFill>
            <a:srgbClr val="CDEA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ZoneTexte 14"/>
          <p:cNvSpPr txBox="1"/>
          <p:nvPr/>
        </p:nvSpPr>
        <p:spPr>
          <a:xfrm>
            <a:off x="2373630" y="1921866"/>
            <a:ext cx="78638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4000" b="1" dirty="0">
                <a:solidFill>
                  <a:srgbClr val="003869"/>
                </a:solidFill>
                <a:latin typeface="Dancing Script" panose="03080600040507000D00" pitchFamily="66" charset="0"/>
              </a:rPr>
              <a:t>Deux modalités :</a:t>
            </a:r>
            <a:endParaRPr lang="fr-FR" sz="4000" b="1" dirty="0">
              <a:latin typeface="Dancing Script" panose="03080600040507000D00" pitchFamily="66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6C9C78D-BB1A-BB0E-46C0-3F33A50335D5}"/>
              </a:ext>
            </a:extLst>
          </p:cNvPr>
          <p:cNvSpPr txBox="1"/>
          <p:nvPr/>
        </p:nvSpPr>
        <p:spPr>
          <a:xfrm>
            <a:off x="1399361" y="2546706"/>
            <a:ext cx="9360714" cy="943079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7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rassemblement par demi-promotion suivi d’une activité en équipage </a:t>
            </a:r>
            <a:b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</a:b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(se connaître, orientation, discernement, découvrir </a:t>
            </a:r>
            <a:r>
              <a:rPr lang="fr-FR" sz="2000" dirty="0" err="1">
                <a:solidFill>
                  <a:srgbClr val="003869"/>
                </a:solidFill>
                <a:latin typeface="Montserrat" panose="00000500000000000000" pitchFamily="2" charset="0"/>
              </a:rPr>
              <a:t>parcoursup</a:t>
            </a: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, etc.) 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159634CC-D41A-5C5C-49FE-1B50C213C3D4}"/>
              </a:ext>
            </a:extLst>
          </p:cNvPr>
          <p:cNvSpPr txBox="1"/>
          <p:nvPr/>
        </p:nvSpPr>
        <p:spPr>
          <a:xfrm>
            <a:off x="1399361" y="3548508"/>
            <a:ext cx="9967139" cy="481414"/>
          </a:xfrm>
          <a:prstGeom prst="rect">
            <a:avLst/>
          </a:prstGeom>
          <a:noFill/>
        </p:spPr>
        <p:txBody>
          <a:bodyPr wrap="square" lIns="25400" tIns="25400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700"/>
              </a:spcAft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séance de travail dans 3 espaces au choix : </a:t>
            </a:r>
            <a:r>
              <a:rPr lang="fr-FR" sz="2000" b="1" dirty="0">
                <a:solidFill>
                  <a:srgbClr val="00B050"/>
                </a:solidFill>
                <a:latin typeface="Montserrat" panose="00000500000000000000" pitchFamily="2" charset="0"/>
              </a:rPr>
              <a:t>autonomie</a:t>
            </a: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 –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rPr>
              <a:t>groupe</a:t>
            </a: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 – </a:t>
            </a:r>
            <a:r>
              <a:rPr lang="fr-FR" sz="2000" b="1" dirty="0">
                <a:solidFill>
                  <a:srgbClr val="9A57CD"/>
                </a:solidFill>
                <a:latin typeface="Montserrat" panose="00000500000000000000" pitchFamily="2" charset="0"/>
              </a:rPr>
              <a:t>entraide</a:t>
            </a:r>
            <a:r>
              <a:rPr lang="fr-FR" sz="20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A482672-4406-34E4-7206-12BE673CDB58}"/>
              </a:ext>
            </a:extLst>
          </p:cNvPr>
          <p:cNvCxnSpPr>
            <a:cxnSpLocks/>
          </p:cNvCxnSpPr>
          <p:nvPr/>
        </p:nvCxnSpPr>
        <p:spPr>
          <a:xfrm flipV="1">
            <a:off x="2097157" y="4303643"/>
            <a:ext cx="1659834" cy="1401418"/>
          </a:xfrm>
          <a:prstGeom prst="straightConnector1">
            <a:avLst/>
          </a:prstGeom>
          <a:ln w="34925">
            <a:solidFill>
              <a:srgbClr val="706338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055F110-0377-353A-0F08-9B04EE2FB9A2}"/>
              </a:ext>
            </a:extLst>
          </p:cNvPr>
          <p:cNvCxnSpPr>
            <a:cxnSpLocks/>
          </p:cNvCxnSpPr>
          <p:nvPr/>
        </p:nvCxnSpPr>
        <p:spPr>
          <a:xfrm flipV="1">
            <a:off x="4055165" y="4403035"/>
            <a:ext cx="785192" cy="1292087"/>
          </a:xfrm>
          <a:prstGeom prst="straightConnector1">
            <a:avLst/>
          </a:prstGeom>
          <a:ln w="34925">
            <a:solidFill>
              <a:srgbClr val="706338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066B76E-AE02-CE8C-EAB3-F8A53474380D}"/>
              </a:ext>
            </a:extLst>
          </p:cNvPr>
          <p:cNvSpPr/>
          <p:nvPr/>
        </p:nvSpPr>
        <p:spPr>
          <a:xfrm rot="21101754">
            <a:off x="5393338" y="4800593"/>
            <a:ext cx="6203575" cy="840417"/>
          </a:xfrm>
          <a:prstGeom prst="rect">
            <a:avLst/>
          </a:prstGeom>
          <a:solidFill>
            <a:srgbClr val="FFDE7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3869"/>
                </a:solidFill>
                <a:latin typeface="Montserrat" panose="00000500000000000000" pitchFamily="2" charset="0"/>
              </a:rPr>
              <a:t>AG :  </a:t>
            </a:r>
            <a:r>
              <a:rPr lang="fr-FR" b="1" dirty="0">
                <a:solidFill>
                  <a:srgbClr val="C00000"/>
                </a:solidFill>
                <a:latin typeface="Montserrat" panose="00000500000000000000" pitchFamily="2" charset="0"/>
              </a:rPr>
              <a:t>semaine du 28/09</a:t>
            </a:r>
            <a:endParaRPr lang="fr-FR" dirty="0">
              <a:solidFill>
                <a:srgbClr val="003869"/>
              </a:solidFill>
              <a:latin typeface="Montserrat" panose="00000500000000000000" pitchFamily="2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v"/>
              <a:defRPr/>
            </a:pPr>
            <a:r>
              <a:rPr lang="fr-FR" dirty="0">
                <a:solidFill>
                  <a:srgbClr val="003869"/>
                </a:solidFill>
                <a:latin typeface="Montserrat" panose="00000500000000000000" pitchFamily="2" charset="0"/>
              </a:rPr>
              <a:t>Début des temps d’équipage la </a:t>
            </a:r>
            <a:r>
              <a:rPr lang="fr-FR" b="1" dirty="0">
                <a:solidFill>
                  <a:srgbClr val="C00000"/>
                </a:solidFill>
                <a:latin typeface="Montserrat" panose="00000500000000000000" pitchFamily="2" charset="0"/>
              </a:rPr>
              <a:t>semaine du 5/10</a:t>
            </a:r>
            <a:r>
              <a:rPr lang="fr-FR" dirty="0">
                <a:solidFill>
                  <a:srgbClr val="003869"/>
                </a:solidFill>
                <a:latin typeface="Montserrat" panose="00000500000000000000" pitchFamily="2" charset="0"/>
              </a:rPr>
              <a:t>.</a:t>
            </a:r>
            <a:endParaRPr lang="fr-F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4" grpId="0"/>
      <p:bldP spid="16" grpId="0" uiExpand="1" build="p"/>
      <p:bldP spid="17" grpId="0" uiExpand="1" build="p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FBA14-D8B1-23FD-3651-19B23C0B2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ZoneTexte 14">
            <a:extLst>
              <a:ext uri="{FF2B5EF4-FFF2-40B4-BE49-F238E27FC236}">
                <a16:creationId xmlns:a16="http://schemas.microsoft.com/office/drawing/2014/main" id="{E8E8CCFD-55CF-2393-935F-D8A4541A45F3}"/>
              </a:ext>
            </a:extLst>
          </p:cNvPr>
          <p:cNvSpPr txBox="1"/>
          <p:nvPr/>
        </p:nvSpPr>
        <p:spPr>
          <a:xfrm>
            <a:off x="357622" y="578855"/>
            <a:ext cx="786384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b="0" dirty="0">
                <a:solidFill>
                  <a:srgbClr val="003869"/>
                </a:solidFill>
                <a:latin typeface="Dancing Script" panose="03080600040507000D00" pitchFamily="66" charset="0"/>
                <a:cs typeface="+mn-cs"/>
              </a:rPr>
              <a:t>Une application dédiée pour organiser les espaces de travail</a:t>
            </a:r>
            <a:endParaRPr lang="fr-FR" sz="2800" dirty="0">
              <a:latin typeface="Dancing Script" panose="03080600040507000D00" pitchFamily="66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26A3624-DC90-D691-DF6D-7BCE48BCEE53}"/>
              </a:ext>
            </a:extLst>
          </p:cNvPr>
          <p:cNvGrpSpPr/>
          <p:nvPr/>
        </p:nvGrpSpPr>
        <p:grpSpPr>
          <a:xfrm>
            <a:off x="1332972" y="1170432"/>
            <a:ext cx="3612886" cy="1645920"/>
            <a:chOff x="4289542" y="1170432"/>
            <a:chExt cx="3612886" cy="1645920"/>
          </a:xfrm>
        </p:grpSpPr>
        <p:sp>
          <p:nvSpPr>
            <p:cNvPr id="110" name="StepCard">
              <a:extLst>
                <a:ext uri="{FF2B5EF4-FFF2-40B4-BE49-F238E27FC236}">
                  <a16:creationId xmlns:a16="http://schemas.microsoft.com/office/drawing/2014/main" id="{EB0F15FE-1F94-FB59-71DF-1B975CD5A7C4}"/>
                </a:ext>
              </a:extLst>
            </p:cNvPr>
            <p:cNvSpPr/>
            <p:nvPr/>
          </p:nvSpPr>
          <p:spPr>
            <a:xfrm>
              <a:off x="4289542" y="1170432"/>
              <a:ext cx="3612886" cy="1645920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1" name="StepCardBar">
              <a:extLst>
                <a:ext uri="{FF2B5EF4-FFF2-40B4-BE49-F238E27FC236}">
                  <a16:creationId xmlns:a16="http://schemas.microsoft.com/office/drawing/2014/main" id="{676303FC-A889-456D-773F-88DCAA965BF4}"/>
                </a:ext>
              </a:extLst>
            </p:cNvPr>
            <p:cNvSpPr/>
            <p:nvPr/>
          </p:nvSpPr>
          <p:spPr>
            <a:xfrm>
              <a:off x="4289542" y="1188720"/>
              <a:ext cx="73152" cy="1609344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12" name="Graphic Step 2" descr="Inscription en ligne">
              <a:extLst>
                <a:ext uri="{FF2B5EF4-FFF2-40B4-BE49-F238E27FC236}">
                  <a16:creationId xmlns:a16="http://schemas.microsoft.com/office/drawing/2014/main" id="{354C788A-401D-BE26-22AB-00387292B7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545574" y="1371600"/>
              <a:ext cx="475488" cy="475488"/>
            </a:xfrm>
            <a:prstGeom prst="rect">
              <a:avLst/>
            </a:prstGeom>
          </p:spPr>
        </p:pic>
        <p:sp>
          <p:nvSpPr>
            <p:cNvPr id="113" name="StepTitle 2">
              <a:extLst>
                <a:ext uri="{FF2B5EF4-FFF2-40B4-BE49-F238E27FC236}">
                  <a16:creationId xmlns:a16="http://schemas.microsoft.com/office/drawing/2014/main" id="{D94B4571-5524-179D-1495-3D6A922EC4FD}"/>
                </a:ext>
              </a:extLst>
            </p:cNvPr>
            <p:cNvSpPr txBox="1"/>
            <p:nvPr/>
          </p:nvSpPr>
          <p:spPr>
            <a:xfrm>
              <a:off x="5149078" y="1417320"/>
              <a:ext cx="2570470" cy="47548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fr-FR" sz="150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Une inscription en ligne</a:t>
              </a:r>
              <a:endParaRPr lang="fr-FR" sz="1500" dirty="0">
                <a:latin typeface="Montserrat" panose="00000500000000000000" pitchFamily="2" charset="0"/>
              </a:endParaRPr>
            </a:p>
          </p:txBody>
        </p:sp>
        <p:sp>
          <p:nvSpPr>
            <p:cNvPr id="114" name="StepBody 2">
              <a:extLst>
                <a:ext uri="{FF2B5EF4-FFF2-40B4-BE49-F238E27FC236}">
                  <a16:creationId xmlns:a16="http://schemas.microsoft.com/office/drawing/2014/main" id="{269D0335-3280-8F4C-A4E1-29CE702175AB}"/>
                </a:ext>
              </a:extLst>
            </p:cNvPr>
            <p:cNvSpPr txBox="1"/>
            <p:nvPr/>
          </p:nvSpPr>
          <p:spPr>
            <a:xfrm>
              <a:off x="4545574" y="1993392"/>
              <a:ext cx="3100822" cy="7498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3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Chaque semaine, il se connecte à la plateforme et s’inscrit jusqu’à 24 h avant la séance.</a:t>
              </a:r>
              <a:endParaRPr lang="fr-FR" sz="135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C38F97-F90D-02DD-D6BC-7E403AA95225}"/>
              </a:ext>
            </a:extLst>
          </p:cNvPr>
          <p:cNvGrpSpPr/>
          <p:nvPr/>
        </p:nvGrpSpPr>
        <p:grpSpPr>
          <a:xfrm>
            <a:off x="5311618" y="1170432"/>
            <a:ext cx="3612886" cy="1645920"/>
            <a:chOff x="8268188" y="1170432"/>
            <a:chExt cx="3612886" cy="1645920"/>
          </a:xfrm>
        </p:grpSpPr>
        <p:sp>
          <p:nvSpPr>
            <p:cNvPr id="115" name="StepCard">
              <a:extLst>
                <a:ext uri="{FF2B5EF4-FFF2-40B4-BE49-F238E27FC236}">
                  <a16:creationId xmlns:a16="http://schemas.microsoft.com/office/drawing/2014/main" id="{4C5A79EC-9F0C-FB9C-D83B-830560D4B03E}"/>
                </a:ext>
              </a:extLst>
            </p:cNvPr>
            <p:cNvSpPr/>
            <p:nvPr/>
          </p:nvSpPr>
          <p:spPr>
            <a:xfrm>
              <a:off x="8268188" y="1170432"/>
              <a:ext cx="3612886" cy="1645920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6" name="StepCardBar">
              <a:extLst>
                <a:ext uri="{FF2B5EF4-FFF2-40B4-BE49-F238E27FC236}">
                  <a16:creationId xmlns:a16="http://schemas.microsoft.com/office/drawing/2014/main" id="{75CDFE10-FA4C-40A4-AA98-AEA2D3FBCEBC}"/>
                </a:ext>
              </a:extLst>
            </p:cNvPr>
            <p:cNvSpPr/>
            <p:nvPr/>
          </p:nvSpPr>
          <p:spPr>
            <a:xfrm>
              <a:off x="8268188" y="1188720"/>
              <a:ext cx="73152" cy="1609344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17" name="Graphic Step 3" descr="Choix de la salle">
              <a:extLst>
                <a:ext uri="{FF2B5EF4-FFF2-40B4-BE49-F238E27FC236}">
                  <a16:creationId xmlns:a16="http://schemas.microsoft.com/office/drawing/2014/main" id="{B9FAC66B-0744-0F4D-B7B9-9F4FFABFA3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24220" y="1371600"/>
              <a:ext cx="475488" cy="475488"/>
            </a:xfrm>
            <a:prstGeom prst="rect">
              <a:avLst/>
            </a:prstGeom>
          </p:spPr>
        </p:pic>
        <p:sp>
          <p:nvSpPr>
            <p:cNvPr id="118" name="StepTitle 3">
              <a:extLst>
                <a:ext uri="{FF2B5EF4-FFF2-40B4-BE49-F238E27FC236}">
                  <a16:creationId xmlns:a16="http://schemas.microsoft.com/office/drawing/2014/main" id="{329A4A30-BCE6-323B-3141-989F822D2D33}"/>
                </a:ext>
              </a:extLst>
            </p:cNvPr>
            <p:cNvSpPr txBox="1"/>
            <p:nvPr/>
          </p:nvSpPr>
          <p:spPr>
            <a:xfrm>
              <a:off x="9127724" y="1417320"/>
              <a:ext cx="2570470" cy="47548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fr-FR" sz="150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Un espace au choix</a:t>
              </a:r>
              <a:endParaRPr lang="fr-FR" sz="1500" dirty="0">
                <a:latin typeface="Montserrat" panose="00000500000000000000" pitchFamily="2" charset="0"/>
              </a:endParaRPr>
            </a:p>
          </p:txBody>
        </p:sp>
        <p:sp>
          <p:nvSpPr>
            <p:cNvPr id="119" name="StepBody 3">
              <a:extLst>
                <a:ext uri="{FF2B5EF4-FFF2-40B4-BE49-F238E27FC236}">
                  <a16:creationId xmlns:a16="http://schemas.microsoft.com/office/drawing/2014/main" id="{FDBDD19C-1B0A-A2B3-F6FE-71575D935CD9}"/>
                </a:ext>
              </a:extLst>
            </p:cNvPr>
            <p:cNvSpPr txBox="1"/>
            <p:nvPr/>
          </p:nvSpPr>
          <p:spPr>
            <a:xfrm>
              <a:off x="8524220" y="1993392"/>
              <a:ext cx="3100822" cy="7498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3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Il indique comment il souhaite travailler ; le nombre de places par salle est limité.</a:t>
              </a:r>
              <a:endParaRPr lang="fr-FR" sz="1350" dirty="0">
                <a:latin typeface="Montserrat" panose="00000500000000000000" pitchFamily="2" charset="0"/>
              </a:endParaRPr>
            </a:p>
          </p:txBody>
        </p:sp>
      </p:grpSp>
      <p:sp>
        <p:nvSpPr>
          <p:cNvPr id="120" name="Intertitre">
            <a:extLst>
              <a:ext uri="{FF2B5EF4-FFF2-40B4-BE49-F238E27FC236}">
                <a16:creationId xmlns:a16="http://schemas.microsoft.com/office/drawing/2014/main" id="{08DA4692-CB3F-66A5-3D06-93CA474E3F6B}"/>
              </a:ext>
            </a:extLst>
          </p:cNvPr>
          <p:cNvSpPr txBox="1"/>
          <p:nvPr/>
        </p:nvSpPr>
        <p:spPr>
          <a:xfrm>
            <a:off x="310896" y="2962656"/>
            <a:ext cx="11570178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550" b="1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Trois espaces de travail, selon le besoin de la semaine</a:t>
            </a:r>
            <a:endParaRPr lang="fr-FR" sz="1550" dirty="0">
              <a:latin typeface="Montserrat" panose="00000500000000000000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DBE32D-6796-16EC-2540-49B057E84114}"/>
              </a:ext>
            </a:extLst>
          </p:cNvPr>
          <p:cNvGrpSpPr/>
          <p:nvPr/>
        </p:nvGrpSpPr>
        <p:grpSpPr>
          <a:xfrm>
            <a:off x="310896" y="3401568"/>
            <a:ext cx="3612886" cy="1682496"/>
            <a:chOff x="310896" y="3401568"/>
            <a:chExt cx="3612886" cy="1682496"/>
          </a:xfrm>
        </p:grpSpPr>
        <p:sp>
          <p:nvSpPr>
            <p:cNvPr id="121" name="RoomCard">
              <a:extLst>
                <a:ext uri="{FF2B5EF4-FFF2-40B4-BE49-F238E27FC236}">
                  <a16:creationId xmlns:a16="http://schemas.microsoft.com/office/drawing/2014/main" id="{BBBC50C0-C975-7180-E080-A67A2E14E693}"/>
                </a:ext>
              </a:extLst>
            </p:cNvPr>
            <p:cNvSpPr/>
            <p:nvPr/>
          </p:nvSpPr>
          <p:spPr>
            <a:xfrm>
              <a:off x="310896" y="3401568"/>
              <a:ext cx="3612886" cy="1682496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2" name="RoomCardBar">
              <a:extLst>
                <a:ext uri="{FF2B5EF4-FFF2-40B4-BE49-F238E27FC236}">
                  <a16:creationId xmlns:a16="http://schemas.microsoft.com/office/drawing/2014/main" id="{A38C8859-8D73-4F95-A98C-01E1B76BDFF9}"/>
                </a:ext>
              </a:extLst>
            </p:cNvPr>
            <p:cNvSpPr/>
            <p:nvPr/>
          </p:nvSpPr>
          <p:spPr>
            <a:xfrm>
              <a:off x="310896" y="3419856"/>
              <a:ext cx="73152" cy="164592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23" name="Image 1" descr="Autonomie">
              <a:extLst>
                <a:ext uri="{FF2B5EF4-FFF2-40B4-BE49-F238E27FC236}">
                  <a16:creationId xmlns:a16="http://schemas.microsoft.com/office/drawing/2014/main" id="{D468A718-EB40-35A7-A78D-3D9AE28A6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216" y="3602736"/>
              <a:ext cx="566928" cy="566928"/>
            </a:xfrm>
            <a:prstGeom prst="rect">
              <a:avLst/>
            </a:prstGeom>
          </p:spPr>
        </p:pic>
        <p:sp>
          <p:nvSpPr>
            <p:cNvPr id="124" name="RoomTitle 1">
              <a:extLst>
                <a:ext uri="{FF2B5EF4-FFF2-40B4-BE49-F238E27FC236}">
                  <a16:creationId xmlns:a16="http://schemas.microsoft.com/office/drawing/2014/main" id="{EC3A743A-0123-85A3-680D-EFB57791DE5C}"/>
                </a:ext>
              </a:extLst>
            </p:cNvPr>
            <p:cNvSpPr txBox="1"/>
            <p:nvPr/>
          </p:nvSpPr>
          <p:spPr>
            <a:xfrm>
              <a:off x="1316736" y="3675888"/>
              <a:ext cx="2424166" cy="42062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650" b="1" dirty="0">
                  <a:solidFill>
                    <a:srgbClr val="00B050"/>
                  </a:solidFill>
                  <a:latin typeface="Montserrat" panose="00000500000000000000" pitchFamily="2" charset="0"/>
                  <a:cs typeface="+mn-cs"/>
                </a:rPr>
                <a:t>AUTONOMIE</a:t>
              </a:r>
              <a:endParaRPr lang="fr-FR" sz="1650" dirty="0">
                <a:solidFill>
                  <a:srgbClr val="00B050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25" name="RoomBody 1">
              <a:extLst>
                <a:ext uri="{FF2B5EF4-FFF2-40B4-BE49-F238E27FC236}">
                  <a16:creationId xmlns:a16="http://schemas.microsoft.com/office/drawing/2014/main" id="{D85ABE6C-1FF8-1C51-031D-9A6485CA15BF}"/>
                </a:ext>
              </a:extLst>
            </p:cNvPr>
            <p:cNvSpPr txBox="1"/>
            <p:nvPr/>
          </p:nvSpPr>
          <p:spPr>
            <a:xfrm>
              <a:off x="585216" y="4334256"/>
              <a:ext cx="3064246" cy="6583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3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Travailler seul et au calme : réviser, avancer ses devoirs.</a:t>
              </a:r>
              <a:endParaRPr lang="fr-FR" sz="135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862D465-A613-47C9-F1E4-68250F8FD7F4}"/>
              </a:ext>
            </a:extLst>
          </p:cNvPr>
          <p:cNvGrpSpPr/>
          <p:nvPr/>
        </p:nvGrpSpPr>
        <p:grpSpPr>
          <a:xfrm>
            <a:off x="4289542" y="3401568"/>
            <a:ext cx="3612886" cy="1682496"/>
            <a:chOff x="4289542" y="3401568"/>
            <a:chExt cx="3612886" cy="1682496"/>
          </a:xfrm>
        </p:grpSpPr>
        <p:sp>
          <p:nvSpPr>
            <p:cNvPr id="126" name="RoomCard">
              <a:extLst>
                <a:ext uri="{FF2B5EF4-FFF2-40B4-BE49-F238E27FC236}">
                  <a16:creationId xmlns:a16="http://schemas.microsoft.com/office/drawing/2014/main" id="{D71A4FA3-EE00-7472-F0A8-FE6F7ACD9D5A}"/>
                </a:ext>
              </a:extLst>
            </p:cNvPr>
            <p:cNvSpPr/>
            <p:nvPr/>
          </p:nvSpPr>
          <p:spPr>
            <a:xfrm>
              <a:off x="4289542" y="3401568"/>
              <a:ext cx="3612886" cy="1682496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7" name="RoomCardBar">
              <a:extLst>
                <a:ext uri="{FF2B5EF4-FFF2-40B4-BE49-F238E27FC236}">
                  <a16:creationId xmlns:a16="http://schemas.microsoft.com/office/drawing/2014/main" id="{32C5F8C5-85F8-3681-9D7C-F9F6D47FD7AB}"/>
                </a:ext>
              </a:extLst>
            </p:cNvPr>
            <p:cNvSpPr/>
            <p:nvPr/>
          </p:nvSpPr>
          <p:spPr>
            <a:xfrm>
              <a:off x="4289542" y="3419856"/>
              <a:ext cx="73152" cy="164592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28" name="Image 2" descr="Travail de groupe">
              <a:extLst>
                <a:ext uri="{FF2B5EF4-FFF2-40B4-BE49-F238E27FC236}">
                  <a16:creationId xmlns:a16="http://schemas.microsoft.com/office/drawing/2014/main" id="{DFCEB0EE-55BF-37F4-85F8-1A901B64C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3862" y="3602736"/>
              <a:ext cx="566928" cy="566928"/>
            </a:xfrm>
            <a:prstGeom prst="rect">
              <a:avLst/>
            </a:prstGeom>
          </p:spPr>
        </p:pic>
        <p:sp>
          <p:nvSpPr>
            <p:cNvPr id="129" name="RoomTitle 2">
              <a:extLst>
                <a:ext uri="{FF2B5EF4-FFF2-40B4-BE49-F238E27FC236}">
                  <a16:creationId xmlns:a16="http://schemas.microsoft.com/office/drawing/2014/main" id="{4DB94359-E7C2-895A-F7CC-9FAFA490F123}"/>
                </a:ext>
              </a:extLst>
            </p:cNvPr>
            <p:cNvSpPr txBox="1"/>
            <p:nvPr/>
          </p:nvSpPr>
          <p:spPr>
            <a:xfrm>
              <a:off x="5295382" y="3675888"/>
              <a:ext cx="2424166" cy="42062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650" b="1" dirty="0">
                  <a:solidFill>
                    <a:schemeClr val="accent6">
                      <a:lumMod val="75000"/>
                    </a:schemeClr>
                  </a:solidFill>
                  <a:latin typeface="Montserrat" panose="00000500000000000000" pitchFamily="2" charset="0"/>
                  <a:cs typeface="+mn-cs"/>
                </a:rPr>
                <a:t>GROUPE</a:t>
              </a:r>
              <a:endParaRPr lang="fr-FR" sz="1650" dirty="0">
                <a:solidFill>
                  <a:schemeClr val="accent6">
                    <a:lumMod val="75000"/>
                  </a:schemeClr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0" name="RoomBody 2">
              <a:extLst>
                <a:ext uri="{FF2B5EF4-FFF2-40B4-BE49-F238E27FC236}">
                  <a16:creationId xmlns:a16="http://schemas.microsoft.com/office/drawing/2014/main" id="{BE2EEDA7-200F-EA6E-ADB6-2526ADC9EFE5}"/>
                </a:ext>
              </a:extLst>
            </p:cNvPr>
            <p:cNvSpPr txBox="1"/>
            <p:nvPr/>
          </p:nvSpPr>
          <p:spPr>
            <a:xfrm>
              <a:off x="4563862" y="4334256"/>
              <a:ext cx="3064246" cy="6583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3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Travailler à plusieurs : projet, exposé, révisions communes.</a:t>
              </a:r>
              <a:endParaRPr lang="fr-FR" sz="135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B4DAB0C-77B8-ECF3-0A92-39C926509577}"/>
              </a:ext>
            </a:extLst>
          </p:cNvPr>
          <p:cNvGrpSpPr/>
          <p:nvPr/>
        </p:nvGrpSpPr>
        <p:grpSpPr>
          <a:xfrm>
            <a:off x="8268188" y="3401568"/>
            <a:ext cx="3612886" cy="1682496"/>
            <a:chOff x="8268188" y="3401568"/>
            <a:chExt cx="3612886" cy="1682496"/>
          </a:xfrm>
        </p:grpSpPr>
        <p:sp>
          <p:nvSpPr>
            <p:cNvPr id="131" name="RoomCard">
              <a:extLst>
                <a:ext uri="{FF2B5EF4-FFF2-40B4-BE49-F238E27FC236}">
                  <a16:creationId xmlns:a16="http://schemas.microsoft.com/office/drawing/2014/main" id="{9890FF3F-8177-73E0-4D74-B4DB8ED92FDF}"/>
                </a:ext>
              </a:extLst>
            </p:cNvPr>
            <p:cNvSpPr/>
            <p:nvPr/>
          </p:nvSpPr>
          <p:spPr>
            <a:xfrm>
              <a:off x="8268188" y="3401568"/>
              <a:ext cx="3612886" cy="1682496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2" name="RoomCardBar">
              <a:extLst>
                <a:ext uri="{FF2B5EF4-FFF2-40B4-BE49-F238E27FC236}">
                  <a16:creationId xmlns:a16="http://schemas.microsoft.com/office/drawing/2014/main" id="{AEEEE92E-9E2B-CF62-9AAC-CA659F7D70B2}"/>
                </a:ext>
              </a:extLst>
            </p:cNvPr>
            <p:cNvSpPr/>
            <p:nvPr/>
          </p:nvSpPr>
          <p:spPr>
            <a:xfrm>
              <a:off x="8268188" y="3419856"/>
              <a:ext cx="73152" cy="1645920"/>
            </a:xfrm>
            <a:prstGeom prst="roundRect">
              <a:avLst>
                <a:gd name="adj" fmla="val 50000"/>
              </a:avLst>
            </a:prstGeom>
            <a:solidFill>
              <a:srgbClr val="9A57CD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33" name="Image 3" descr="Entraide">
              <a:extLst>
                <a:ext uri="{FF2B5EF4-FFF2-40B4-BE49-F238E27FC236}">
                  <a16:creationId xmlns:a16="http://schemas.microsoft.com/office/drawing/2014/main" id="{429337DD-6498-3E87-2A87-B118168DA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42508" y="3602736"/>
              <a:ext cx="566928" cy="566928"/>
            </a:xfrm>
            <a:prstGeom prst="rect">
              <a:avLst/>
            </a:prstGeom>
          </p:spPr>
        </p:pic>
        <p:sp>
          <p:nvSpPr>
            <p:cNvPr id="134" name="RoomTitle 3">
              <a:extLst>
                <a:ext uri="{FF2B5EF4-FFF2-40B4-BE49-F238E27FC236}">
                  <a16:creationId xmlns:a16="http://schemas.microsoft.com/office/drawing/2014/main" id="{9DC20256-3341-E40B-5C43-06E2E1338568}"/>
                </a:ext>
              </a:extLst>
            </p:cNvPr>
            <p:cNvSpPr txBox="1"/>
            <p:nvPr/>
          </p:nvSpPr>
          <p:spPr>
            <a:xfrm>
              <a:off x="9274028" y="3675888"/>
              <a:ext cx="2424166" cy="42062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650" b="1" dirty="0">
                  <a:solidFill>
                    <a:srgbClr val="9A57CD"/>
                  </a:solidFill>
                  <a:latin typeface="Montserrat" panose="00000500000000000000" pitchFamily="2" charset="0"/>
                  <a:cs typeface="+mn-cs"/>
                </a:rPr>
                <a:t>ENTRAIDE</a:t>
              </a:r>
              <a:endParaRPr lang="fr-FR" sz="1650" dirty="0">
                <a:solidFill>
                  <a:srgbClr val="9A57CD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35" name="RoomBody 3">
              <a:extLst>
                <a:ext uri="{FF2B5EF4-FFF2-40B4-BE49-F238E27FC236}">
                  <a16:creationId xmlns:a16="http://schemas.microsoft.com/office/drawing/2014/main" id="{744167C0-34FA-0B62-CFF4-7FE348B64DCC}"/>
                </a:ext>
              </a:extLst>
            </p:cNvPr>
            <p:cNvSpPr txBox="1"/>
            <p:nvPr/>
          </p:nvSpPr>
          <p:spPr>
            <a:xfrm>
              <a:off x="8542508" y="4334256"/>
              <a:ext cx="3064246" cy="6583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3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Poser une question dans une matière, ou aider un camarade.</a:t>
              </a:r>
              <a:endParaRPr lang="fr-FR" sz="135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BB752A-C6CE-325F-2B50-530E89A99041}"/>
              </a:ext>
            </a:extLst>
          </p:cNvPr>
          <p:cNvGrpSpPr/>
          <p:nvPr/>
        </p:nvGrpSpPr>
        <p:grpSpPr>
          <a:xfrm>
            <a:off x="310896" y="5303520"/>
            <a:ext cx="11570178" cy="1115568"/>
            <a:chOff x="310896" y="5303520"/>
            <a:chExt cx="11570178" cy="1115568"/>
          </a:xfrm>
        </p:grpSpPr>
        <p:sp>
          <p:nvSpPr>
            <p:cNvPr id="136" name="BandCard">
              <a:extLst>
                <a:ext uri="{FF2B5EF4-FFF2-40B4-BE49-F238E27FC236}">
                  <a16:creationId xmlns:a16="http://schemas.microsoft.com/office/drawing/2014/main" id="{A7FA1CC0-3F35-F6DC-2690-C958AC757266}"/>
                </a:ext>
              </a:extLst>
            </p:cNvPr>
            <p:cNvSpPr/>
            <p:nvPr/>
          </p:nvSpPr>
          <p:spPr>
            <a:xfrm>
              <a:off x="310896" y="5303520"/>
              <a:ext cx="11570178" cy="1115568"/>
            </a:xfrm>
            <a:prstGeom prst="roundRect">
              <a:avLst>
                <a:gd name="adj" fmla="val 3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7" name="BandCardBar">
              <a:extLst>
                <a:ext uri="{FF2B5EF4-FFF2-40B4-BE49-F238E27FC236}">
                  <a16:creationId xmlns:a16="http://schemas.microsoft.com/office/drawing/2014/main" id="{35C82768-B534-D41C-0D43-6DF2D6A8E6F5}"/>
                </a:ext>
              </a:extLst>
            </p:cNvPr>
            <p:cNvSpPr/>
            <p:nvPr/>
          </p:nvSpPr>
          <p:spPr>
            <a:xfrm>
              <a:off x="310896" y="5321808"/>
              <a:ext cx="73152" cy="107899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pic>
          <p:nvPicPr>
            <p:cNvPr id="138" name="Graphic Band" descr="Equipe pedagogique">
              <a:extLst>
                <a:ext uri="{FF2B5EF4-FFF2-40B4-BE49-F238E27FC236}">
                  <a16:creationId xmlns:a16="http://schemas.microsoft.com/office/drawing/2014/main" id="{A41B4296-ABD7-CA0B-FC4C-61E39C5E60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6928" y="5559552"/>
              <a:ext cx="512064" cy="512064"/>
            </a:xfrm>
            <a:prstGeom prst="rect">
              <a:avLst/>
            </a:prstGeom>
          </p:spPr>
        </p:pic>
        <p:sp>
          <p:nvSpPr>
            <p:cNvPr id="139" name="BandText">
              <a:extLst>
                <a:ext uri="{FF2B5EF4-FFF2-40B4-BE49-F238E27FC236}">
                  <a16:creationId xmlns:a16="http://schemas.microsoft.com/office/drawing/2014/main" id="{110AE7F5-469B-1FAC-C863-DD4CEA513828}"/>
                </a:ext>
              </a:extLst>
            </p:cNvPr>
            <p:cNvSpPr txBox="1"/>
            <p:nvPr/>
          </p:nvSpPr>
          <p:spPr>
            <a:xfrm>
              <a:off x="1280160" y="5559552"/>
              <a:ext cx="10424160" cy="78638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28000"/>
                </a:lnSpc>
                <a:spcBef>
                  <a:spcPts val="0"/>
                </a:spcBef>
                <a:buNone/>
              </a:pPr>
              <a:r>
                <a:rPr lang="fr-FR" sz="140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Côté encadrants : </a:t>
              </a:r>
              <a:r>
                <a:rPr lang="fr-FR" sz="140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l’équipe pédagogique et éducative suit les inscriptions en temps réel — effectifs de chaque salle, participation de chaque élève, questions d’entraide en attente d’un aidant.</a:t>
              </a:r>
              <a:endParaRPr lang="fr-FR" sz="1400" dirty="0">
                <a:latin typeface="Montserrat" panose="00000500000000000000" pitchFamily="2" charset="0"/>
              </a:endParaRPr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4F50F738-BB9C-78E3-CF31-99C901A50D79}"/>
              </a:ext>
            </a:extLst>
          </p:cNvPr>
          <p:cNvSpPr txBox="1"/>
          <p:nvPr/>
        </p:nvSpPr>
        <p:spPr>
          <a:xfrm>
            <a:off x="8280400" y="53381"/>
            <a:ext cx="3811203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Le temps d’équipage</a:t>
            </a:r>
            <a:endParaRPr kumimoji="0" sz="2500" b="1" i="0" u="none" strike="noStrike" kern="1200" cap="none" spc="0" normalizeH="0" baseline="0" noProof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CBF3AE-68D5-66B4-E89D-6CF8D2E6BEF4}"/>
              </a:ext>
            </a:extLst>
          </p:cNvPr>
          <p:cNvSpPr/>
          <p:nvPr/>
        </p:nvSpPr>
        <p:spPr>
          <a:xfrm>
            <a:off x="8585489" y="476459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Graphic 21" descr="Temps d'équipage">
            <a:extLst>
              <a:ext uri="{FF2B5EF4-FFF2-40B4-BE49-F238E27FC236}">
                <a16:creationId xmlns:a16="http://schemas.microsoft.com/office/drawing/2014/main" id="{B1F4028C-45E4-7C2B-10AD-FF0ACBBA8A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3488" y="0"/>
            <a:ext cx="584200" cy="5842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70BE5B3-179F-3522-68EE-0EACD02B0BC0}"/>
              </a:ext>
            </a:extLst>
          </p:cNvPr>
          <p:cNvGrpSpPr/>
          <p:nvPr/>
        </p:nvGrpSpPr>
        <p:grpSpPr>
          <a:xfrm>
            <a:off x="9154431" y="349230"/>
            <a:ext cx="3028043" cy="3028043"/>
            <a:chOff x="8713152" y="257283"/>
            <a:chExt cx="3333750" cy="33337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02376706-CA99-C6F2-EDB6-9777D3A71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3091" r="13091" b="8450"/>
            <a:stretch>
              <a:fillRect/>
            </a:stretch>
          </p:blipFill>
          <p:spPr>
            <a:xfrm>
              <a:off x="9286728" y="668727"/>
              <a:ext cx="2092472" cy="2659690"/>
            </a:xfrm>
            <a:prstGeom prst="rect">
              <a:avLst/>
            </a:prstGeom>
          </p:spPr>
        </p:pic>
        <p:pic>
          <p:nvPicPr>
            <p:cNvPr id="6" name="Image 5" descr="écran Tablette PNG pour téléchargement gratuit">
              <a:extLst>
                <a:ext uri="{FF2B5EF4-FFF2-40B4-BE49-F238E27FC236}">
                  <a16:creationId xmlns:a16="http://schemas.microsoft.com/office/drawing/2014/main" id="{69D6F273-604E-2F5D-D241-8AF022BDC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7714" b="98286" l="4571" r="95143">
                          <a14:foregroundMark x1="16286" y1="17429" x2="20000" y2="25714"/>
                          <a14:foregroundMark x1="18000" y1="29714" x2="12000" y2="86000"/>
                          <a14:foregroundMark x1="18571" y1="90571" x2="53714" y2="96000"/>
                          <a14:foregroundMark x1="53714" y1="96000" x2="73429" y2="92000"/>
                          <a14:foregroundMark x1="73429" y1="92000" x2="76286" y2="92571"/>
                          <a14:foregroundMark x1="87714" y1="78571" x2="82857" y2="91714"/>
                          <a14:foregroundMark x1="89714" y1="60286" x2="91143" y2="68286"/>
                          <a14:foregroundMark x1="94000" y1="63714" x2="95143" y2="70571"/>
                          <a14:foregroundMark x1="84857" y1="98571" x2="93143" y2="96857"/>
                          <a14:foregroundMark x1="4857" y1="95714" x2="9429" y2="82571"/>
                          <a14:foregroundMark x1="28286" y1="7714" x2="43714" y2="8857"/>
                          <a14:backgroundMark x1="47714" y1="30000" x2="56857" y2="55714"/>
                          <a14:backgroundMark x1="36286" y1="36000" x2="52286" y2="58571"/>
                          <a14:backgroundMark x1="42286" y1="23143" x2="50571" y2="45429"/>
                          <a14:backgroundMark x1="56000" y1="28000" x2="39429" y2="78000"/>
                          <a14:backgroundMark x1="48286" y1="77429" x2="68000" y2="62857"/>
                          <a14:backgroundMark x1="68000" y1="62857" x2="69714" y2="38000"/>
                          <a14:backgroundMark x1="69714" y1="38000" x2="60571" y2="24000"/>
                          <a14:backgroundMark x1="60571" y1="24000" x2="40857" y2="26286"/>
                          <a14:backgroundMark x1="40857" y1="26286" x2="32571" y2="64571"/>
                          <a14:backgroundMark x1="32571" y1="64571" x2="48000" y2="77143"/>
                          <a14:backgroundMark x1="26571" y1="16286" x2="27429" y2="77714"/>
                          <a14:backgroundMark x1="27429" y1="77714" x2="53714" y2="78000"/>
                          <a14:backgroundMark x1="53714" y1="78000" x2="70000" y2="63429"/>
                          <a14:backgroundMark x1="70000" y1="63429" x2="71143" y2="26000"/>
                          <a14:backgroundMark x1="71143" y1="26000" x2="42571" y2="16571"/>
                          <a14:backgroundMark x1="42571" y1="16571" x2="28000" y2="16571"/>
                          <a14:backgroundMark x1="56286" y1="21714" x2="71143" y2="19143"/>
                          <a14:backgroundMark x1="71714" y1="18857" x2="77429" y2="22286"/>
                          <a14:backgroundMark x1="74571" y1="31714" x2="68571" y2="80286"/>
                          <a14:backgroundMark x1="75143" y1="61429" x2="71143" y2="78571"/>
                          <a14:backgroundMark x1="44286" y1="80857" x2="55429" y2="7857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13152" y="257283"/>
              <a:ext cx="3333750" cy="3333750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A0410E2-DD7C-CF3A-EC41-999D8FC65E91}"/>
              </a:ext>
            </a:extLst>
          </p:cNvPr>
          <p:cNvSpPr/>
          <p:nvPr/>
        </p:nvSpPr>
        <p:spPr>
          <a:xfrm>
            <a:off x="8424863" y="3514725"/>
            <a:ext cx="2109787" cy="746379"/>
          </a:xfrm>
          <a:prstGeom prst="rect">
            <a:avLst/>
          </a:prstGeom>
          <a:noFill/>
          <a:ln w="92075">
            <a:solidFill>
              <a:srgbClr val="FFC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39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2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20" grpId="0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543F7-8679-1D1E-B2A5-A9E135DE5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A9ECD20-BC54-DB48-47A8-2D8E59F1E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57" y="696696"/>
            <a:ext cx="11790686" cy="5962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E176D7-0DFF-56B4-0D73-F3673B0F4F30}"/>
              </a:ext>
            </a:extLst>
          </p:cNvPr>
          <p:cNvSpPr txBox="1"/>
          <p:nvPr/>
        </p:nvSpPr>
        <p:spPr>
          <a:xfrm>
            <a:off x="7323668" y="75775"/>
            <a:ext cx="4667675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8-10 du jeudi en 1</a:t>
            </a:r>
            <a:r>
              <a:rPr kumimoji="0" lang="fr-FR" sz="2500" b="1" i="0" u="none" strike="noStrike" kern="1200" cap="none" spc="0" normalizeH="0" baseline="3000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ère</a:t>
            </a: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Gén.</a:t>
            </a:r>
            <a:endParaRPr kumimoji="0" sz="2500" b="1" i="0" u="none" strike="noStrike" kern="1200" cap="none" spc="0" normalizeH="0" baseline="0" noProof="0" dirty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B8BA5E5-43E0-8243-E926-7954817AF802}"/>
              </a:ext>
            </a:extLst>
          </p:cNvPr>
          <p:cNvSpPr/>
          <p:nvPr/>
        </p:nvSpPr>
        <p:spPr>
          <a:xfrm>
            <a:off x="7946054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Graphic 21" descr="Emploi du temps">
            <a:extLst>
              <a:ext uri="{FF2B5EF4-FFF2-40B4-BE49-F238E27FC236}">
                <a16:creationId xmlns:a16="http://schemas.microsoft.com/office/drawing/2014/main" id="{C527E4A0-75ED-1390-705A-741E93F63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86699" y="6771"/>
            <a:ext cx="584200" cy="5842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E59E2B-8DF7-1DA6-8E10-5BD9C3097318}"/>
              </a:ext>
            </a:extLst>
          </p:cNvPr>
          <p:cNvSpPr/>
          <p:nvPr/>
        </p:nvSpPr>
        <p:spPr>
          <a:xfrm>
            <a:off x="7455180" y="1025140"/>
            <a:ext cx="2163993" cy="9724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Devoir Surveillé</a:t>
            </a:r>
          </a:p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ou</a:t>
            </a:r>
          </a:p>
          <a:p>
            <a:pPr marL="0" marR="0" lvl="0" indent="0" algn="ctr" defTabSz="4572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Temps de promo</a:t>
            </a:r>
          </a:p>
        </p:txBody>
      </p:sp>
      <p:sp>
        <p:nvSpPr>
          <p:cNvPr id="2" name="Bulle narrative : rectangle à coins arrondis 1">
            <a:extLst>
              <a:ext uri="{FF2B5EF4-FFF2-40B4-BE49-F238E27FC236}">
                <a16:creationId xmlns:a16="http://schemas.microsoft.com/office/drawing/2014/main" id="{EE32A20D-0D4C-8D28-38F0-C2E3D9003605}"/>
              </a:ext>
            </a:extLst>
          </p:cNvPr>
          <p:cNvSpPr/>
          <p:nvPr/>
        </p:nvSpPr>
        <p:spPr>
          <a:xfrm>
            <a:off x="3616635" y="2416297"/>
            <a:ext cx="6521280" cy="1912055"/>
          </a:xfrm>
          <a:prstGeom prst="wedgeRoundRectCallout">
            <a:avLst>
              <a:gd name="adj1" fmla="val 23690"/>
              <a:gd name="adj2" fmla="val -65209"/>
              <a:gd name="adj3" fmla="val 16667"/>
            </a:avLst>
          </a:prstGeom>
          <a:solidFill>
            <a:srgbClr val="003869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ebdings" panose="05030102010509060703" pitchFamily="18" charset="2"/>
              <a:buChar char="i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ancing Script" panose="03080600040507000D00" pitchFamily="66" charset="0"/>
                <a:ea typeface="+mn-ea"/>
                <a:cs typeface="+mn-cs"/>
                <a:sym typeface="Webdings" panose="05030102010509060703" pitchFamily="18" charset="2"/>
              </a:rPr>
              <a:t> </a:t>
            </a:r>
            <a:r>
              <a:rPr lang="fr-FR" sz="2400" b="1" dirty="0">
                <a:solidFill>
                  <a:prstClr val="white"/>
                </a:solidFill>
                <a:latin typeface="Dancing Script" panose="03080600040507000D00" pitchFamily="66" charset="0"/>
                <a:sym typeface="Webdings" panose="05030102010509060703" pitchFamily="18" charset="2"/>
              </a:rPr>
              <a:t>Planning </a:t>
            </a:r>
            <a:r>
              <a:rPr lang="fr-FR" sz="2400" b="1" u="sng" dirty="0">
                <a:solidFill>
                  <a:prstClr val="white"/>
                </a:solidFill>
                <a:latin typeface="Dancing Script" panose="03080600040507000D00" pitchFamily="66" charset="0"/>
                <a:sym typeface="Webdings" panose="05030102010509060703" pitchFamily="18" charset="2"/>
              </a:rPr>
              <a:t>prévisionnel</a:t>
            </a:r>
            <a:r>
              <a:rPr lang="fr-FR" sz="2400" b="1" dirty="0">
                <a:solidFill>
                  <a:prstClr val="white"/>
                </a:solidFill>
                <a:latin typeface="Dancing Script" panose="03080600040507000D00" pitchFamily="66" charset="0"/>
                <a:sym typeface="Webdings" panose="05030102010509060703" pitchFamily="18" charset="2"/>
              </a:rPr>
              <a:t> 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cing Script" panose="03080600040507000D00" pitchFamily="66" charset="0"/>
              <a:ea typeface="+mn-ea"/>
              <a:cs typeface="+mn-cs"/>
              <a:sym typeface="Webdings" panose="05030102010509060703" pitchFamily="18" charset="2"/>
            </a:endParaRPr>
          </a:p>
          <a:p>
            <a:pPr marL="342900" indent="-342900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chemeClr val="bg1"/>
                </a:solidFill>
                <a:latin typeface="Montserrat" panose="00000500000000000000" pitchFamily="2" charset="0"/>
              </a:rPr>
              <a:t>communiqué par le professeur principal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chemeClr val="bg1"/>
                </a:solidFill>
                <a:latin typeface="Montserrat" panose="00000500000000000000" pitchFamily="2" charset="0"/>
              </a:rPr>
              <a:t> affiché sur le panneau central</a:t>
            </a:r>
          </a:p>
          <a:p>
            <a:pPr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chemeClr val="bg1"/>
                </a:solidFill>
                <a:latin typeface="Montserrat" panose="00000500000000000000" pitchFamily="2" charset="0"/>
              </a:rPr>
              <a:t> consultable sur</a:t>
            </a:r>
            <a:r>
              <a:rPr lang="fr-FR" sz="2200" dirty="0">
                <a:solidFill>
                  <a:srgbClr val="003869"/>
                </a:solidFill>
                <a:latin typeface="Montserrat" panose="00000500000000000000" pitchFamily="2" charset="0"/>
              </a:rPr>
              <a:t> </a:t>
            </a:r>
            <a:r>
              <a:rPr lang="fr-FR" sz="2200" b="1" dirty="0" err="1">
                <a:solidFill>
                  <a:srgbClr val="C00000"/>
                </a:solidFill>
                <a:latin typeface="Montserrat" panose="00000500000000000000" pitchFamily="2" charset="0"/>
              </a:rPr>
              <a:t>connectiv</a:t>
            </a:r>
            <a:r>
              <a:rPr lang="fr-FR" sz="2200" b="1" dirty="0">
                <a:solidFill>
                  <a:srgbClr val="C00000"/>
                </a:solidFill>
                <a:latin typeface="Montserrat" panose="00000500000000000000" pitchFamily="2" charset="0"/>
              </a:rPr>
              <a:t>’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cing Script" panose="03080600040507000D00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97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7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7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  <p:bldP spid="8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raphic 21" descr="Calendrier de l'anne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96466" y="-36576"/>
            <a:ext cx="585216" cy="585216"/>
          </a:xfrm>
          <a:prstGeom prst="rect">
            <a:avLst/>
          </a:prstGeom>
        </p:spPr>
      </p:pic>
      <p:sp>
        <p:nvSpPr>
          <p:cNvPr id="102" name="TextBox 3"/>
          <p:cNvSpPr txBox="1"/>
          <p:nvPr/>
        </p:nvSpPr>
        <p:spPr>
          <a:xfrm>
            <a:off x="7495948" y="53035"/>
            <a:ext cx="4592420" cy="4078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buNone/>
            </a:pPr>
            <a:r>
              <a:rPr lang="fr-FR" sz="2500" b="1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Les temps forts de l’année</a:t>
            </a:r>
            <a:endParaRPr lang="fr-FR" sz="2500" dirty="0">
              <a:latin typeface="Montserrat" panose="00000500000000000000" pitchFamily="2" charset="0"/>
            </a:endParaRPr>
          </a:p>
        </p:txBody>
      </p:sp>
      <p:sp>
        <p:nvSpPr>
          <p:cNvPr id="103" name="Rectangle 43"/>
          <p:cNvSpPr/>
          <p:nvPr/>
        </p:nvSpPr>
        <p:spPr>
          <a:xfrm>
            <a:off x="7706260" y="476402"/>
            <a:ext cx="777240" cy="38130"/>
          </a:xfrm>
          <a:prstGeom prst="rect">
            <a:avLst/>
          </a:prstGeom>
          <a:solidFill>
            <a:srgbClr val="C7B886"/>
          </a:solidFill>
          <a:ln>
            <a:noFill/>
          </a:ln>
        </p:spPr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4" name="ZoneTexte 14"/>
          <p:cNvSpPr txBox="1"/>
          <p:nvPr/>
        </p:nvSpPr>
        <p:spPr>
          <a:xfrm>
            <a:off x="502920" y="454152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200" b="0" dirty="0">
                <a:solidFill>
                  <a:srgbClr val="003869"/>
                </a:solidFill>
                <a:latin typeface="Dancing Script" panose="03080600040507000D00" pitchFamily="66" charset="0"/>
              </a:rPr>
              <a:t>Une année rythmée par deux semestres</a:t>
            </a:r>
            <a:endParaRPr lang="fr-FR" sz="3200" dirty="0">
              <a:latin typeface="Dancing Script" panose="03080600040507000D00" pitchFamily="66" charset="0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A6C9566-794C-820F-6D99-C531C257CEF8}"/>
              </a:ext>
            </a:extLst>
          </p:cNvPr>
          <p:cNvGrpSpPr/>
          <p:nvPr/>
        </p:nvGrpSpPr>
        <p:grpSpPr>
          <a:xfrm>
            <a:off x="411480" y="2066544"/>
            <a:ext cx="11365992" cy="329184"/>
            <a:chOff x="411480" y="2066544"/>
            <a:chExt cx="11365992" cy="329184"/>
          </a:xfrm>
        </p:grpSpPr>
        <p:sp>
          <p:nvSpPr>
            <p:cNvPr id="105" name="SemBar S1"/>
            <p:cNvSpPr/>
            <p:nvPr/>
          </p:nvSpPr>
          <p:spPr>
            <a:xfrm>
              <a:off x="411480" y="2066544"/>
              <a:ext cx="11365992" cy="329184"/>
            </a:xfrm>
            <a:prstGeom prst="homePlate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06" name="SemLabel S1"/>
            <p:cNvSpPr txBox="1"/>
            <p:nvPr/>
          </p:nvSpPr>
          <p:spPr>
            <a:xfrm>
              <a:off x="630936" y="2066544"/>
              <a:ext cx="7315200" cy="3291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300" b="1" dirty="0">
                  <a:solidFill>
                    <a:srgbClr val="C7B886"/>
                  </a:solidFill>
                  <a:latin typeface="Montserrat" panose="00000500000000000000" pitchFamily="2" charset="0"/>
                  <a:cs typeface="+mn-cs"/>
                </a:rPr>
                <a:t>SEMESTRE 1</a:t>
              </a:r>
              <a:r>
                <a:rPr lang="fr-FR" sz="1300" b="0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  ·  de septembre à mi-janvier</a:t>
              </a:r>
              <a:endParaRPr lang="fr-FR" sz="130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2F5AFB7-3069-B39C-D5F5-89174231E20B}"/>
              </a:ext>
            </a:extLst>
          </p:cNvPr>
          <p:cNvGrpSpPr/>
          <p:nvPr/>
        </p:nvGrpSpPr>
        <p:grpSpPr>
          <a:xfrm>
            <a:off x="411480" y="1042416"/>
            <a:ext cx="2377440" cy="1024128"/>
            <a:chOff x="411480" y="1042416"/>
            <a:chExt cx="2377440" cy="1024128"/>
          </a:xfrm>
        </p:grpSpPr>
        <p:sp>
          <p:nvSpPr>
            <p:cNvPr id="107" name="Chip S1-1"/>
            <p:cNvSpPr/>
            <p:nvPr/>
          </p:nvSpPr>
          <p:spPr>
            <a:xfrm>
              <a:off x="411480" y="10424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08" name="ChipBar S1-1"/>
            <p:cNvSpPr/>
            <p:nvPr/>
          </p:nvSpPr>
          <p:spPr>
            <a:xfrm>
              <a:off x="411480" y="10607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09" name="ChipDate S1-1"/>
            <p:cNvSpPr txBox="1"/>
            <p:nvPr/>
          </p:nvSpPr>
          <p:spPr>
            <a:xfrm>
              <a:off x="576072" y="11338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9C7B33"/>
                  </a:solidFill>
                  <a:latin typeface="Montserrat" panose="00000500000000000000" pitchFamily="2" charset="0"/>
                  <a:cs typeface="+mn-cs"/>
                </a:rPr>
                <a:t>Me 16 → Ve 18 septembre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10" name="ChipLabel S1-1"/>
            <p:cNvSpPr txBox="1"/>
            <p:nvPr/>
          </p:nvSpPr>
          <p:spPr>
            <a:xfrm>
              <a:off x="576072" y="13716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Voyage Javier (chefs d’équipages)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11" name="Link S1-1"/>
            <p:cNvSpPr/>
            <p:nvPr/>
          </p:nvSpPr>
          <p:spPr>
            <a:xfrm>
              <a:off x="1581912" y="1975104"/>
              <a:ext cx="36576" cy="91440"/>
            </a:xfrm>
            <a:prstGeom prst="rect">
              <a:avLst/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4F379BC0-D668-55D5-6DAD-B5E4D69E3D7D}"/>
              </a:ext>
            </a:extLst>
          </p:cNvPr>
          <p:cNvGrpSpPr/>
          <p:nvPr/>
        </p:nvGrpSpPr>
        <p:grpSpPr>
          <a:xfrm>
            <a:off x="1695559" y="2395728"/>
            <a:ext cx="2377440" cy="1024128"/>
            <a:chOff x="1695559" y="2395728"/>
            <a:chExt cx="2377440" cy="1024128"/>
          </a:xfrm>
        </p:grpSpPr>
        <p:sp>
          <p:nvSpPr>
            <p:cNvPr id="112" name="Chip S1-2"/>
            <p:cNvSpPr/>
            <p:nvPr/>
          </p:nvSpPr>
          <p:spPr>
            <a:xfrm>
              <a:off x="1695559" y="2487168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3" name="ChipBar S1-2"/>
            <p:cNvSpPr/>
            <p:nvPr/>
          </p:nvSpPr>
          <p:spPr>
            <a:xfrm>
              <a:off x="1695559" y="2505456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4" name="ChipDate S1-2"/>
            <p:cNvSpPr txBox="1"/>
            <p:nvPr/>
          </p:nvSpPr>
          <p:spPr>
            <a:xfrm>
              <a:off x="1860151" y="2578608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Mi-novembre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15" name="ChipLabel S1-2"/>
            <p:cNvSpPr txBox="1"/>
            <p:nvPr/>
          </p:nvSpPr>
          <p:spPr>
            <a:xfrm>
              <a:off x="1860151" y="2816352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Conseils de classe de mi-semestre 1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16" name="Link S1-2"/>
            <p:cNvSpPr/>
            <p:nvPr/>
          </p:nvSpPr>
          <p:spPr>
            <a:xfrm>
              <a:off x="2865991" y="2395728"/>
              <a:ext cx="36576" cy="91440"/>
            </a:xfrm>
            <a:prstGeom prst="rect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488903F5-E023-6A7B-1618-F80C46A7EC2B}"/>
              </a:ext>
            </a:extLst>
          </p:cNvPr>
          <p:cNvGrpSpPr/>
          <p:nvPr/>
        </p:nvGrpSpPr>
        <p:grpSpPr>
          <a:xfrm>
            <a:off x="2979638" y="1042416"/>
            <a:ext cx="2377440" cy="1024128"/>
            <a:chOff x="2979638" y="1042416"/>
            <a:chExt cx="2377440" cy="1024128"/>
          </a:xfrm>
        </p:grpSpPr>
        <p:sp>
          <p:nvSpPr>
            <p:cNvPr id="117" name="Chip S1-3"/>
            <p:cNvSpPr/>
            <p:nvPr/>
          </p:nvSpPr>
          <p:spPr>
            <a:xfrm>
              <a:off x="2979638" y="10424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8" name="ChipBar S1-3"/>
            <p:cNvSpPr/>
            <p:nvPr/>
          </p:nvSpPr>
          <p:spPr>
            <a:xfrm>
              <a:off x="2979638" y="10607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19" name="ChipDate S1-3"/>
            <p:cNvSpPr txBox="1"/>
            <p:nvPr/>
          </p:nvSpPr>
          <p:spPr>
            <a:xfrm>
              <a:off x="3144230" y="11338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Fin novembre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20" name="ChipLabel S1-3"/>
            <p:cNvSpPr txBox="1"/>
            <p:nvPr/>
          </p:nvSpPr>
          <p:spPr>
            <a:xfrm>
              <a:off x="3144230" y="13716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 de promo 1re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21" name="Link S1-3"/>
            <p:cNvSpPr/>
            <p:nvPr/>
          </p:nvSpPr>
          <p:spPr>
            <a:xfrm>
              <a:off x="4150070" y="1975104"/>
              <a:ext cx="36576" cy="91440"/>
            </a:xfrm>
            <a:prstGeom prst="rect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DCB29D5-4E0F-1794-CBFC-0ABECA76193B}"/>
              </a:ext>
            </a:extLst>
          </p:cNvPr>
          <p:cNvGrpSpPr/>
          <p:nvPr/>
        </p:nvGrpSpPr>
        <p:grpSpPr>
          <a:xfrm>
            <a:off x="4263717" y="2395728"/>
            <a:ext cx="2377440" cy="1024128"/>
            <a:chOff x="4263717" y="2395728"/>
            <a:chExt cx="2377440" cy="1024128"/>
          </a:xfrm>
        </p:grpSpPr>
        <p:sp>
          <p:nvSpPr>
            <p:cNvPr id="122" name="Chip S1-4"/>
            <p:cNvSpPr/>
            <p:nvPr/>
          </p:nvSpPr>
          <p:spPr>
            <a:xfrm>
              <a:off x="4263717" y="2487168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3" name="ChipBar S1-4"/>
            <p:cNvSpPr/>
            <p:nvPr/>
          </p:nvSpPr>
          <p:spPr>
            <a:xfrm>
              <a:off x="4263717" y="2505456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4" name="ChipDate S1-4"/>
            <p:cNvSpPr txBox="1"/>
            <p:nvPr/>
          </p:nvSpPr>
          <p:spPr>
            <a:xfrm>
              <a:off x="4428309" y="2578608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9C7B33"/>
                  </a:solidFill>
                  <a:latin typeface="Montserrat" panose="00000500000000000000" pitchFamily="2" charset="0"/>
                  <a:cs typeface="+mn-cs"/>
                </a:rPr>
                <a:t>Lundi 7 décembre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25" name="ChipLabel S1-4"/>
            <p:cNvSpPr txBox="1"/>
            <p:nvPr/>
          </p:nvSpPr>
          <p:spPr>
            <a:xfrm>
              <a:off x="4428309" y="2816352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Réunion parents-professeurs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26" name="Link S1-4"/>
            <p:cNvSpPr/>
            <p:nvPr/>
          </p:nvSpPr>
          <p:spPr>
            <a:xfrm>
              <a:off x="5434149" y="2395728"/>
              <a:ext cx="36576" cy="91440"/>
            </a:xfrm>
            <a:prstGeom prst="rect">
              <a:avLst/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FD9BCA4-7EC6-BACA-0810-302638AEB756}"/>
              </a:ext>
            </a:extLst>
          </p:cNvPr>
          <p:cNvGrpSpPr/>
          <p:nvPr/>
        </p:nvGrpSpPr>
        <p:grpSpPr>
          <a:xfrm>
            <a:off x="5547795" y="1042416"/>
            <a:ext cx="2377440" cy="1024128"/>
            <a:chOff x="5547795" y="1042416"/>
            <a:chExt cx="2377440" cy="1024128"/>
          </a:xfrm>
        </p:grpSpPr>
        <p:sp>
          <p:nvSpPr>
            <p:cNvPr id="127" name="Chip S1-5"/>
            <p:cNvSpPr/>
            <p:nvPr/>
          </p:nvSpPr>
          <p:spPr>
            <a:xfrm>
              <a:off x="5547795" y="10424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8" name="ChipBar S1-5"/>
            <p:cNvSpPr/>
            <p:nvPr/>
          </p:nvSpPr>
          <p:spPr>
            <a:xfrm>
              <a:off x="5547795" y="10607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29" name="ChipDate S1-5"/>
            <p:cNvSpPr txBox="1"/>
            <p:nvPr/>
          </p:nvSpPr>
          <p:spPr>
            <a:xfrm>
              <a:off x="5712387" y="11338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Ma 8 et Me 9 décembre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30" name="ChipLabel S1-5"/>
            <p:cNvSpPr txBox="1"/>
            <p:nvPr/>
          </p:nvSpPr>
          <p:spPr>
            <a:xfrm>
              <a:off x="5712387" y="1371600"/>
              <a:ext cx="2145738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Bacs blancs écrits : Maths (non spé + STMG) et Français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31" name="Link S1-5"/>
            <p:cNvSpPr/>
            <p:nvPr/>
          </p:nvSpPr>
          <p:spPr>
            <a:xfrm>
              <a:off x="6718227" y="1975104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307AE61-C546-6383-13E9-F3E58DD796EE}"/>
              </a:ext>
            </a:extLst>
          </p:cNvPr>
          <p:cNvGrpSpPr/>
          <p:nvPr/>
        </p:nvGrpSpPr>
        <p:grpSpPr>
          <a:xfrm>
            <a:off x="6831874" y="2395728"/>
            <a:ext cx="2377440" cy="1024128"/>
            <a:chOff x="6831874" y="2395728"/>
            <a:chExt cx="2377440" cy="1024128"/>
          </a:xfrm>
        </p:grpSpPr>
        <p:sp>
          <p:nvSpPr>
            <p:cNvPr id="132" name="Chip S1-6"/>
            <p:cNvSpPr/>
            <p:nvPr/>
          </p:nvSpPr>
          <p:spPr>
            <a:xfrm>
              <a:off x="6831874" y="2487168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3" name="ChipBar S1-6"/>
            <p:cNvSpPr/>
            <p:nvPr/>
          </p:nvSpPr>
          <p:spPr>
            <a:xfrm>
              <a:off x="6831874" y="2505456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4" name="ChipDate S1-6"/>
            <p:cNvSpPr txBox="1"/>
            <p:nvPr/>
          </p:nvSpPr>
          <p:spPr>
            <a:xfrm>
              <a:off x="6996466" y="2578608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9C7B33"/>
                  </a:solidFill>
                  <a:latin typeface="Montserrat" panose="00000500000000000000" pitchFamily="2" charset="0"/>
                  <a:cs typeface="+mn-cs"/>
                </a:rPr>
                <a:t>Lundi 4 janvier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35" name="ChipLabel S1-6"/>
            <p:cNvSpPr txBox="1"/>
            <p:nvPr/>
          </p:nvSpPr>
          <p:spPr>
            <a:xfrm>
              <a:off x="6996466" y="2816352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Journée pédagogique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36" name="Link S1-6"/>
            <p:cNvSpPr/>
            <p:nvPr/>
          </p:nvSpPr>
          <p:spPr>
            <a:xfrm>
              <a:off x="8002306" y="2395728"/>
              <a:ext cx="36576" cy="91440"/>
            </a:xfrm>
            <a:prstGeom prst="rect">
              <a:avLst/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F9DD5CD8-207B-BEE0-C890-22B66A2AA578}"/>
              </a:ext>
            </a:extLst>
          </p:cNvPr>
          <p:cNvGrpSpPr/>
          <p:nvPr/>
        </p:nvGrpSpPr>
        <p:grpSpPr>
          <a:xfrm>
            <a:off x="8857270" y="1042416"/>
            <a:ext cx="2377440" cy="1024128"/>
            <a:chOff x="8857270" y="1042416"/>
            <a:chExt cx="2377440" cy="1024128"/>
          </a:xfrm>
        </p:grpSpPr>
        <p:sp>
          <p:nvSpPr>
            <p:cNvPr id="137" name="Chip S1-7"/>
            <p:cNvSpPr/>
            <p:nvPr/>
          </p:nvSpPr>
          <p:spPr>
            <a:xfrm>
              <a:off x="8857270" y="10424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8" name="ChipBar S1-7"/>
            <p:cNvSpPr/>
            <p:nvPr/>
          </p:nvSpPr>
          <p:spPr>
            <a:xfrm>
              <a:off x="8857270" y="10607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39" name="ChipDate S1-7"/>
            <p:cNvSpPr txBox="1"/>
            <p:nvPr/>
          </p:nvSpPr>
          <p:spPr>
            <a:xfrm>
              <a:off x="9021862" y="11338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Mi-janvier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40" name="ChipLabel S1-7"/>
            <p:cNvSpPr txBox="1"/>
            <p:nvPr/>
          </p:nvSpPr>
          <p:spPr>
            <a:xfrm>
              <a:off x="9021862" y="13716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Conseils de classe de fin de semestre 1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41" name="Link S1-7"/>
            <p:cNvSpPr/>
            <p:nvPr/>
          </p:nvSpPr>
          <p:spPr>
            <a:xfrm>
              <a:off x="10027702" y="1975104"/>
              <a:ext cx="36576" cy="91440"/>
            </a:xfrm>
            <a:prstGeom prst="rect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48F175E-50D7-69CF-C5B0-FF877906F12B}"/>
              </a:ext>
            </a:extLst>
          </p:cNvPr>
          <p:cNvGrpSpPr/>
          <p:nvPr/>
        </p:nvGrpSpPr>
        <p:grpSpPr>
          <a:xfrm>
            <a:off x="9400032" y="2395728"/>
            <a:ext cx="2377440" cy="1024128"/>
            <a:chOff x="9400032" y="2395728"/>
            <a:chExt cx="2377440" cy="1024128"/>
          </a:xfrm>
        </p:grpSpPr>
        <p:sp>
          <p:nvSpPr>
            <p:cNvPr id="142" name="Chip S1-8"/>
            <p:cNvSpPr/>
            <p:nvPr/>
          </p:nvSpPr>
          <p:spPr>
            <a:xfrm>
              <a:off x="9400032" y="2487168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43" name="ChipBar S1-8"/>
            <p:cNvSpPr/>
            <p:nvPr/>
          </p:nvSpPr>
          <p:spPr>
            <a:xfrm>
              <a:off x="9400032" y="2505456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44" name="ChipDate S1-8"/>
            <p:cNvSpPr txBox="1"/>
            <p:nvPr/>
          </p:nvSpPr>
          <p:spPr>
            <a:xfrm>
              <a:off x="9564624" y="2578608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</a:rPr>
                <a:t>J</a:t>
              </a: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anvier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45" name="ChipLabel S1-8"/>
            <p:cNvSpPr txBox="1"/>
            <p:nvPr/>
          </p:nvSpPr>
          <p:spPr>
            <a:xfrm>
              <a:off x="9564624" y="2816352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Oraux blancs de Français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46" name="Link S1-8"/>
            <p:cNvSpPr/>
            <p:nvPr/>
          </p:nvSpPr>
          <p:spPr>
            <a:xfrm>
              <a:off x="10570464" y="2395728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BFA5787-797D-8B44-F8BE-A83196C5F1A0}"/>
              </a:ext>
            </a:extLst>
          </p:cNvPr>
          <p:cNvGrpSpPr/>
          <p:nvPr/>
        </p:nvGrpSpPr>
        <p:grpSpPr>
          <a:xfrm>
            <a:off x="411480" y="4736592"/>
            <a:ext cx="11365992" cy="329184"/>
            <a:chOff x="411480" y="4736592"/>
            <a:chExt cx="11365992" cy="329184"/>
          </a:xfrm>
        </p:grpSpPr>
        <p:sp>
          <p:nvSpPr>
            <p:cNvPr id="147" name="SemBar S2"/>
            <p:cNvSpPr/>
            <p:nvPr/>
          </p:nvSpPr>
          <p:spPr>
            <a:xfrm>
              <a:off x="411480" y="4736592"/>
              <a:ext cx="11365992" cy="329184"/>
            </a:xfrm>
            <a:prstGeom prst="homePlate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48" name="SemLabel S2"/>
            <p:cNvSpPr txBox="1"/>
            <p:nvPr/>
          </p:nvSpPr>
          <p:spPr>
            <a:xfrm>
              <a:off x="630936" y="4736592"/>
              <a:ext cx="7315200" cy="3291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300" b="1" dirty="0">
                  <a:solidFill>
                    <a:srgbClr val="C7B886"/>
                  </a:solidFill>
                  <a:latin typeface="Montserrat" panose="00000500000000000000" pitchFamily="2" charset="0"/>
                  <a:cs typeface="+mn-cs"/>
                </a:rPr>
                <a:t>SEMESTRE 2</a:t>
              </a:r>
              <a:r>
                <a:rPr lang="fr-FR" sz="1300" b="0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  ·  de mi-janvier à juin</a:t>
              </a:r>
              <a:endParaRPr lang="fr-FR" sz="1300" dirty="0">
                <a:latin typeface="Montserrat" panose="00000500000000000000" pitchFamily="2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DAF1CE83-15F4-A9E9-F842-26501108E456}"/>
              </a:ext>
            </a:extLst>
          </p:cNvPr>
          <p:cNvGrpSpPr/>
          <p:nvPr/>
        </p:nvGrpSpPr>
        <p:grpSpPr>
          <a:xfrm>
            <a:off x="411480" y="3712464"/>
            <a:ext cx="2377440" cy="1024128"/>
            <a:chOff x="411480" y="3712464"/>
            <a:chExt cx="2377440" cy="1024128"/>
          </a:xfrm>
        </p:grpSpPr>
        <p:sp>
          <p:nvSpPr>
            <p:cNvPr id="149" name="Chip S2-1"/>
            <p:cNvSpPr/>
            <p:nvPr/>
          </p:nvSpPr>
          <p:spPr>
            <a:xfrm>
              <a:off x="411480" y="3712464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50" name="ChipBar S2-1"/>
            <p:cNvSpPr/>
            <p:nvPr/>
          </p:nvSpPr>
          <p:spPr>
            <a:xfrm>
              <a:off x="411480" y="3730752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51" name="ChipDate S2-1"/>
            <p:cNvSpPr txBox="1"/>
            <p:nvPr/>
          </p:nvSpPr>
          <p:spPr>
            <a:xfrm>
              <a:off x="576072" y="3803904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Mi-mars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52" name="ChipLabel S2-1"/>
            <p:cNvSpPr txBox="1"/>
            <p:nvPr/>
          </p:nvSpPr>
          <p:spPr>
            <a:xfrm>
              <a:off x="576072" y="4041648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Conseils de mi-semestre 2 : </a:t>
              </a:r>
              <a:r>
                <a:rPr lang="fr-FR" sz="1150" b="1" dirty="0">
                  <a:solidFill>
                    <a:srgbClr val="00B050"/>
                  </a:solidFill>
                  <a:latin typeface="Montserrat" panose="00000500000000000000" pitchFamily="2" charset="0"/>
                  <a:cs typeface="+mn-cs"/>
                </a:rPr>
                <a:t>réflexion sur la spé abandonnée en Terminale</a:t>
              </a:r>
              <a:endParaRPr lang="fr-FR" sz="1150" b="1" dirty="0">
                <a:solidFill>
                  <a:srgbClr val="00B050"/>
                </a:solidFill>
                <a:latin typeface="Montserrat" panose="00000500000000000000" pitchFamily="2" charset="0"/>
              </a:endParaRPr>
            </a:p>
          </p:txBody>
        </p:sp>
        <p:sp>
          <p:nvSpPr>
            <p:cNvPr id="153" name="Link S2-1"/>
            <p:cNvSpPr/>
            <p:nvPr/>
          </p:nvSpPr>
          <p:spPr>
            <a:xfrm>
              <a:off x="1581912" y="4645152"/>
              <a:ext cx="36576" cy="91440"/>
            </a:xfrm>
            <a:prstGeom prst="rect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4BE3610-FCA5-FD53-0164-F92E9D99FEFA}"/>
              </a:ext>
            </a:extLst>
          </p:cNvPr>
          <p:cNvGrpSpPr/>
          <p:nvPr/>
        </p:nvGrpSpPr>
        <p:grpSpPr>
          <a:xfrm>
            <a:off x="2979638" y="3709394"/>
            <a:ext cx="2377440" cy="1027198"/>
            <a:chOff x="1695559" y="5157216"/>
            <a:chExt cx="2377440" cy="1027198"/>
          </a:xfrm>
        </p:grpSpPr>
        <p:sp>
          <p:nvSpPr>
            <p:cNvPr id="154" name="Chip S2-2"/>
            <p:cNvSpPr/>
            <p:nvPr/>
          </p:nvSpPr>
          <p:spPr>
            <a:xfrm>
              <a:off x="1695559" y="51572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55" name="ChipBar S2-2"/>
            <p:cNvSpPr/>
            <p:nvPr/>
          </p:nvSpPr>
          <p:spPr>
            <a:xfrm>
              <a:off x="1695559" y="51755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56" name="ChipDate S2-2"/>
            <p:cNvSpPr txBox="1"/>
            <p:nvPr/>
          </p:nvSpPr>
          <p:spPr>
            <a:xfrm>
              <a:off x="1860151" y="52486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Avril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57" name="ChipLabel S2-2"/>
            <p:cNvSpPr txBox="1"/>
            <p:nvPr/>
          </p:nvSpPr>
          <p:spPr>
            <a:xfrm>
              <a:off x="1860151" y="54864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Oraux de langues vivantes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58" name="Link S2-2"/>
            <p:cNvSpPr/>
            <p:nvPr/>
          </p:nvSpPr>
          <p:spPr>
            <a:xfrm>
              <a:off x="2865991" y="6092974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C753BED-8A36-2E1B-09F6-7125233223D2}"/>
              </a:ext>
            </a:extLst>
          </p:cNvPr>
          <p:cNvGrpSpPr/>
          <p:nvPr/>
        </p:nvGrpSpPr>
        <p:grpSpPr>
          <a:xfrm>
            <a:off x="1695559" y="5065776"/>
            <a:ext cx="2377440" cy="1026160"/>
            <a:chOff x="2979638" y="3618992"/>
            <a:chExt cx="2377440" cy="1026160"/>
          </a:xfrm>
        </p:grpSpPr>
        <p:sp>
          <p:nvSpPr>
            <p:cNvPr id="159" name="Chip S2-3"/>
            <p:cNvSpPr/>
            <p:nvPr/>
          </p:nvSpPr>
          <p:spPr>
            <a:xfrm>
              <a:off x="2979638" y="3712464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60" name="ChipBar S2-3"/>
            <p:cNvSpPr/>
            <p:nvPr/>
          </p:nvSpPr>
          <p:spPr>
            <a:xfrm>
              <a:off x="2979638" y="3730752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61" name="ChipDate S2-3"/>
            <p:cNvSpPr txBox="1"/>
            <p:nvPr/>
          </p:nvSpPr>
          <p:spPr>
            <a:xfrm>
              <a:off x="3144230" y="3803904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Je 8 et Ve 9 avril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62" name="ChipLabel S2-3"/>
            <p:cNvSpPr txBox="1"/>
            <p:nvPr/>
          </p:nvSpPr>
          <p:spPr>
            <a:xfrm>
              <a:off x="3144230" y="4041648"/>
              <a:ext cx="218162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Bacs blancs écrits : Maths (non spé + STMG) et Français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63" name="Link S2-3"/>
            <p:cNvSpPr/>
            <p:nvPr/>
          </p:nvSpPr>
          <p:spPr>
            <a:xfrm>
              <a:off x="4150070" y="3618992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DE14E0EE-7FB1-E0E9-308C-CB3A43F90060}"/>
              </a:ext>
            </a:extLst>
          </p:cNvPr>
          <p:cNvGrpSpPr/>
          <p:nvPr/>
        </p:nvGrpSpPr>
        <p:grpSpPr>
          <a:xfrm>
            <a:off x="4263717" y="5065776"/>
            <a:ext cx="2377440" cy="1024128"/>
            <a:chOff x="4263717" y="5065776"/>
            <a:chExt cx="2377440" cy="1024128"/>
          </a:xfrm>
        </p:grpSpPr>
        <p:sp>
          <p:nvSpPr>
            <p:cNvPr id="164" name="Chip S2-4"/>
            <p:cNvSpPr/>
            <p:nvPr/>
          </p:nvSpPr>
          <p:spPr>
            <a:xfrm>
              <a:off x="4263717" y="51572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65" name="ChipBar S2-4"/>
            <p:cNvSpPr/>
            <p:nvPr/>
          </p:nvSpPr>
          <p:spPr>
            <a:xfrm>
              <a:off x="4263717" y="51755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66" name="ChipDate S2-4"/>
            <p:cNvSpPr txBox="1"/>
            <p:nvPr/>
          </p:nvSpPr>
          <p:spPr>
            <a:xfrm>
              <a:off x="4428309" y="52486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C00000"/>
                  </a:solidFill>
                  <a:latin typeface="Montserrat" panose="00000500000000000000" pitchFamily="2" charset="0"/>
                  <a:cs typeface="+mn-cs"/>
                </a:rPr>
                <a:t>Fin mai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67" name="ChipLabel S2-4"/>
            <p:cNvSpPr txBox="1"/>
            <p:nvPr/>
          </p:nvSpPr>
          <p:spPr>
            <a:xfrm>
              <a:off x="4428309" y="54864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Oraux blancs de Français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68" name="Link S2-4"/>
            <p:cNvSpPr/>
            <p:nvPr/>
          </p:nvSpPr>
          <p:spPr>
            <a:xfrm>
              <a:off x="5434149" y="5065776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3C6A2F1-D8D0-B188-6E81-90FAAE045A33}"/>
              </a:ext>
            </a:extLst>
          </p:cNvPr>
          <p:cNvGrpSpPr/>
          <p:nvPr/>
        </p:nvGrpSpPr>
        <p:grpSpPr>
          <a:xfrm>
            <a:off x="5547795" y="3712464"/>
            <a:ext cx="2377440" cy="1024128"/>
            <a:chOff x="5547795" y="3712464"/>
            <a:chExt cx="2377440" cy="1024128"/>
          </a:xfrm>
        </p:grpSpPr>
        <p:sp>
          <p:nvSpPr>
            <p:cNvPr id="169" name="Chip S2-5"/>
            <p:cNvSpPr/>
            <p:nvPr/>
          </p:nvSpPr>
          <p:spPr>
            <a:xfrm>
              <a:off x="5547795" y="3712464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chemeClr val="bg1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0" name="ChipBar S2-5"/>
            <p:cNvSpPr/>
            <p:nvPr/>
          </p:nvSpPr>
          <p:spPr>
            <a:xfrm>
              <a:off x="5547795" y="3730752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1" name="ChipDate S2-5"/>
            <p:cNvSpPr txBox="1"/>
            <p:nvPr/>
          </p:nvSpPr>
          <p:spPr>
            <a:xfrm>
              <a:off x="5712387" y="3803904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Début juin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72" name="ChipLabel S2-5"/>
            <p:cNvSpPr txBox="1"/>
            <p:nvPr/>
          </p:nvSpPr>
          <p:spPr>
            <a:xfrm>
              <a:off x="5712387" y="4041648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Conseils de classe de fin de semestre 2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73" name="Link S2-5"/>
            <p:cNvSpPr/>
            <p:nvPr/>
          </p:nvSpPr>
          <p:spPr>
            <a:xfrm>
              <a:off x="6718227" y="4645152"/>
              <a:ext cx="36576" cy="91440"/>
            </a:xfrm>
            <a:prstGeom prst="rect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D54D42F-D0CE-36AB-DB1A-FA808A5B4779}"/>
              </a:ext>
            </a:extLst>
          </p:cNvPr>
          <p:cNvGrpSpPr/>
          <p:nvPr/>
        </p:nvGrpSpPr>
        <p:grpSpPr>
          <a:xfrm>
            <a:off x="6831874" y="5065776"/>
            <a:ext cx="2377440" cy="1024128"/>
            <a:chOff x="6831874" y="5065776"/>
            <a:chExt cx="2377440" cy="1024128"/>
          </a:xfrm>
        </p:grpSpPr>
        <p:sp>
          <p:nvSpPr>
            <p:cNvPr id="174" name="Chip S2-6"/>
            <p:cNvSpPr/>
            <p:nvPr/>
          </p:nvSpPr>
          <p:spPr>
            <a:xfrm>
              <a:off x="6831874" y="51572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rgbClr val="8E0000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5" name="ChipBar S2-6"/>
            <p:cNvSpPr/>
            <p:nvPr/>
          </p:nvSpPr>
          <p:spPr>
            <a:xfrm>
              <a:off x="6831874" y="51755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76" name="ChipDate S2-6"/>
            <p:cNvSpPr txBox="1"/>
            <p:nvPr/>
          </p:nvSpPr>
          <p:spPr>
            <a:xfrm>
              <a:off x="6996466" y="52486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Mardi 15 juin (matin)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77" name="ChipLabel S2-6"/>
            <p:cNvSpPr txBox="1"/>
            <p:nvPr/>
          </p:nvSpPr>
          <p:spPr>
            <a:xfrm>
              <a:off x="6996466" y="54864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Bac : Français (écrit)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78" name="Link S2-6"/>
            <p:cNvSpPr/>
            <p:nvPr/>
          </p:nvSpPr>
          <p:spPr>
            <a:xfrm>
              <a:off x="8002306" y="5065776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6DC4B76-335C-10E5-FDC5-B9FC02D32136}"/>
              </a:ext>
            </a:extLst>
          </p:cNvPr>
          <p:cNvGrpSpPr/>
          <p:nvPr/>
        </p:nvGrpSpPr>
        <p:grpSpPr>
          <a:xfrm>
            <a:off x="8115953" y="3712464"/>
            <a:ext cx="2377440" cy="1024128"/>
            <a:chOff x="8115953" y="3712464"/>
            <a:chExt cx="2377440" cy="1024128"/>
          </a:xfrm>
        </p:grpSpPr>
        <p:sp>
          <p:nvSpPr>
            <p:cNvPr id="179" name="Chip S2-7"/>
            <p:cNvSpPr/>
            <p:nvPr/>
          </p:nvSpPr>
          <p:spPr>
            <a:xfrm>
              <a:off x="8115953" y="3712464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rgbClr val="8E0000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80" name="ChipBar S2-7"/>
            <p:cNvSpPr/>
            <p:nvPr/>
          </p:nvSpPr>
          <p:spPr>
            <a:xfrm>
              <a:off x="8115953" y="3730752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81" name="ChipDate S2-7"/>
            <p:cNvSpPr txBox="1"/>
            <p:nvPr/>
          </p:nvSpPr>
          <p:spPr>
            <a:xfrm>
              <a:off x="8280545" y="3803904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Lundi 21 juin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82" name="ChipLabel S2-7"/>
            <p:cNvSpPr txBox="1"/>
            <p:nvPr/>
          </p:nvSpPr>
          <p:spPr>
            <a:xfrm>
              <a:off x="8280545" y="4041648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Bac : Mathématiques (écrit)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83" name="Link S2-7"/>
            <p:cNvSpPr/>
            <p:nvPr/>
          </p:nvSpPr>
          <p:spPr>
            <a:xfrm>
              <a:off x="9286385" y="4645152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CDBD5A0-2340-9FB8-5611-579DF9031672}"/>
              </a:ext>
            </a:extLst>
          </p:cNvPr>
          <p:cNvGrpSpPr/>
          <p:nvPr/>
        </p:nvGrpSpPr>
        <p:grpSpPr>
          <a:xfrm>
            <a:off x="9400032" y="5065776"/>
            <a:ext cx="2377440" cy="1024128"/>
            <a:chOff x="9400032" y="5065776"/>
            <a:chExt cx="2377440" cy="1024128"/>
          </a:xfrm>
        </p:grpSpPr>
        <p:sp>
          <p:nvSpPr>
            <p:cNvPr id="184" name="Chip S2-8"/>
            <p:cNvSpPr/>
            <p:nvPr/>
          </p:nvSpPr>
          <p:spPr>
            <a:xfrm>
              <a:off x="9400032" y="5157216"/>
              <a:ext cx="2377440" cy="932688"/>
            </a:xfrm>
            <a:prstGeom prst="roundRect">
              <a:avLst>
                <a:gd name="adj" fmla="val 6500"/>
              </a:avLst>
            </a:prstGeom>
            <a:solidFill>
              <a:srgbClr val="8E0000"/>
            </a:solidFill>
            <a:ln>
              <a:noFill/>
            </a:ln>
            <a:effectLst>
              <a:outerShdw blurRad="114300" dist="40640" dir="5400000" rotWithShape="0">
                <a:srgbClr val="1A2A3A">
                  <a:alpha val="18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85" name="ChipBar S2-8"/>
            <p:cNvSpPr/>
            <p:nvPr/>
          </p:nvSpPr>
          <p:spPr>
            <a:xfrm>
              <a:off x="9400032" y="5175504"/>
              <a:ext cx="54864" cy="896112"/>
            </a:xfrm>
            <a:prstGeom prst="roundRect">
              <a:avLst>
                <a:gd name="adj" fmla="val 50000"/>
              </a:avLst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86" name="ChipDate S2-8"/>
            <p:cNvSpPr txBox="1"/>
            <p:nvPr/>
          </p:nvSpPr>
          <p:spPr>
            <a:xfrm>
              <a:off x="9564624" y="5248656"/>
              <a:ext cx="2066544" cy="20116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1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Date à venir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87" name="ChipLabel S2-8"/>
            <p:cNvSpPr txBox="1"/>
            <p:nvPr/>
          </p:nvSpPr>
          <p:spPr>
            <a:xfrm>
              <a:off x="9564624" y="5486400"/>
              <a:ext cx="2066544" cy="54864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12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FFFFFF"/>
                  </a:solidFill>
                  <a:latin typeface="Montserrat" panose="00000500000000000000" pitchFamily="2" charset="0"/>
                  <a:cs typeface="+mn-cs"/>
                </a:rPr>
                <a:t>Bac : Français (oral), à l’initiative des académies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88" name="Link S2-8"/>
            <p:cNvSpPr/>
            <p:nvPr/>
          </p:nvSpPr>
          <p:spPr>
            <a:xfrm>
              <a:off x="10570464" y="5065776"/>
              <a:ext cx="36576" cy="914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CBF3233-E7D0-8F7E-B036-E09BC22E317B}"/>
              </a:ext>
            </a:extLst>
          </p:cNvPr>
          <p:cNvGrpSpPr/>
          <p:nvPr/>
        </p:nvGrpSpPr>
        <p:grpSpPr>
          <a:xfrm>
            <a:off x="878502" y="6291072"/>
            <a:ext cx="10617846" cy="219456"/>
            <a:chOff x="878502" y="6291072"/>
            <a:chExt cx="10617846" cy="219456"/>
          </a:xfrm>
        </p:grpSpPr>
        <p:sp>
          <p:nvSpPr>
            <p:cNvPr id="189" name="LegDot 1"/>
            <p:cNvSpPr/>
            <p:nvPr/>
          </p:nvSpPr>
          <p:spPr>
            <a:xfrm>
              <a:off x="878502" y="6313932"/>
              <a:ext cx="137160" cy="137160"/>
            </a:xfrm>
            <a:prstGeom prst="ellipse">
              <a:avLst/>
            </a:prstGeom>
            <a:solidFill>
              <a:srgbClr val="003869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90" name="LegText 1"/>
            <p:cNvSpPr txBox="1"/>
            <p:nvPr/>
          </p:nvSpPr>
          <p:spPr>
            <a:xfrm>
              <a:off x="1152822" y="6291072"/>
              <a:ext cx="1507086" cy="2194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Conseils de classe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91" name="LegDot 2"/>
            <p:cNvSpPr/>
            <p:nvPr/>
          </p:nvSpPr>
          <p:spPr>
            <a:xfrm>
              <a:off x="2934227" y="6313932"/>
              <a:ext cx="137160" cy="13716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92" name="LegText 2"/>
            <p:cNvSpPr txBox="1"/>
            <p:nvPr/>
          </p:nvSpPr>
          <p:spPr>
            <a:xfrm>
              <a:off x="3208547" y="6291072"/>
              <a:ext cx="1749637" cy="2194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Évaluations blanches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93" name="LegDot 3"/>
            <p:cNvSpPr/>
            <p:nvPr/>
          </p:nvSpPr>
          <p:spPr>
            <a:xfrm>
              <a:off x="5232504" y="6313932"/>
              <a:ext cx="137160" cy="137160"/>
            </a:xfrm>
            <a:prstGeom prst="ellipse">
              <a:avLst/>
            </a:prstGeom>
            <a:solidFill>
              <a:srgbClr val="C7B886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94" name="LegText 3"/>
            <p:cNvSpPr txBox="1"/>
            <p:nvPr/>
          </p:nvSpPr>
          <p:spPr>
            <a:xfrm>
              <a:off x="5506824" y="6291072"/>
              <a:ext cx="2219336" cy="2194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Rendez-vous et temps forts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  <p:sp>
          <p:nvSpPr>
            <p:cNvPr id="195" name="LegBlock 4"/>
            <p:cNvSpPr/>
            <p:nvPr/>
          </p:nvSpPr>
          <p:spPr>
            <a:xfrm>
              <a:off x="8000481" y="6313932"/>
              <a:ext cx="201168" cy="137160"/>
            </a:xfrm>
            <a:prstGeom prst="roundRect">
              <a:avLst>
                <a:gd name="adj" fmla="val 50000"/>
              </a:avLst>
            </a:prstGeom>
            <a:solidFill>
              <a:srgbClr val="8E0000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fr-FR" sz="1800"/>
            </a:p>
          </p:txBody>
        </p:sp>
        <p:sp>
          <p:nvSpPr>
            <p:cNvPr id="196" name="LegText 4"/>
            <p:cNvSpPr txBox="1"/>
            <p:nvPr/>
          </p:nvSpPr>
          <p:spPr>
            <a:xfrm>
              <a:off x="8274801" y="6291072"/>
              <a:ext cx="3221547" cy="21945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fr-FR" sz="1150" b="0" dirty="0">
                  <a:solidFill>
                    <a:srgbClr val="003869"/>
                  </a:solidFill>
                  <a:latin typeface="Montserrat" panose="00000500000000000000" pitchFamily="2" charset="0"/>
                  <a:cs typeface="+mn-cs"/>
                </a:rPr>
                <a:t>Épreuves anticipées du Bac</a:t>
              </a:r>
              <a:endParaRPr lang="fr-FR" sz="1150" dirty="0">
                <a:latin typeface="Montserrat" panose="000005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2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"/>
                            </p:stCondLst>
                            <p:childTnLst>
                              <p:par>
                                <p:cTn id="9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 animBg="1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D9D3D-464C-C244-8C15-05AF7512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eftCard">
            <a:extLst>
              <a:ext uri="{FF2B5EF4-FFF2-40B4-BE49-F238E27FC236}">
                <a16:creationId xmlns:a16="http://schemas.microsoft.com/office/drawing/2014/main" id="{0EFAEA7B-6847-8DA2-626B-CF545DE3E411}"/>
              </a:ext>
            </a:extLst>
          </p:cNvPr>
          <p:cNvSpPr/>
          <p:nvPr/>
        </p:nvSpPr>
        <p:spPr>
          <a:xfrm>
            <a:off x="6641097" y="2088098"/>
            <a:ext cx="5453825" cy="1424940"/>
          </a:xfrm>
          <a:prstGeom prst="roundRect">
            <a:avLst>
              <a:gd name="adj" fmla="val 1762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LeftCardBar">
            <a:extLst>
              <a:ext uri="{FF2B5EF4-FFF2-40B4-BE49-F238E27FC236}">
                <a16:creationId xmlns:a16="http://schemas.microsoft.com/office/drawing/2014/main" id="{E79831A1-A663-2858-FFB0-F9F959EA6758}"/>
              </a:ext>
            </a:extLst>
          </p:cNvPr>
          <p:cNvSpPr/>
          <p:nvPr/>
        </p:nvSpPr>
        <p:spPr>
          <a:xfrm>
            <a:off x="6641097" y="2097622"/>
            <a:ext cx="70431" cy="1419948"/>
          </a:xfrm>
          <a:prstGeom prst="roundRect">
            <a:avLst>
              <a:gd name="adj" fmla="val 50000"/>
            </a:avLst>
          </a:prstGeom>
          <a:solidFill>
            <a:schemeClr val="accent3">
              <a:lumMod val="50000"/>
            </a:schemeClr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22" name="LeftCard">
            <a:extLst>
              <a:ext uri="{FF2B5EF4-FFF2-40B4-BE49-F238E27FC236}">
                <a16:creationId xmlns:a16="http://schemas.microsoft.com/office/drawing/2014/main" id="{3353341C-0538-2E7F-8F16-9B93CBECE0BB}"/>
              </a:ext>
            </a:extLst>
          </p:cNvPr>
          <p:cNvSpPr/>
          <p:nvPr/>
        </p:nvSpPr>
        <p:spPr>
          <a:xfrm>
            <a:off x="6641097" y="3717511"/>
            <a:ext cx="5453825" cy="1329037"/>
          </a:xfrm>
          <a:prstGeom prst="roundRect">
            <a:avLst>
              <a:gd name="adj" fmla="val 1762"/>
            </a:avLst>
          </a:prstGeom>
          <a:solidFill>
            <a:srgbClr val="FFC9C9"/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LeftCardBar">
            <a:extLst>
              <a:ext uri="{FF2B5EF4-FFF2-40B4-BE49-F238E27FC236}">
                <a16:creationId xmlns:a16="http://schemas.microsoft.com/office/drawing/2014/main" id="{0B8F5853-1529-1112-401F-AE9021AEF90E}"/>
              </a:ext>
            </a:extLst>
          </p:cNvPr>
          <p:cNvSpPr/>
          <p:nvPr/>
        </p:nvSpPr>
        <p:spPr>
          <a:xfrm>
            <a:off x="6641097" y="3729871"/>
            <a:ext cx="70431" cy="132437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82599-FD0F-401C-5C0B-8EA07103BC5D}"/>
              </a:ext>
            </a:extLst>
          </p:cNvPr>
          <p:cNvSpPr txBox="1"/>
          <p:nvPr/>
        </p:nvSpPr>
        <p:spPr>
          <a:xfrm>
            <a:off x="7323668" y="75775"/>
            <a:ext cx="4667675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2500" b="1" dirty="0">
                <a:solidFill>
                  <a:srgbClr val="003869"/>
                </a:solidFill>
                <a:latin typeface="Montserrat"/>
              </a:rPr>
              <a:t>Épreuves anticipées du Bac</a:t>
            </a:r>
            <a:endParaRPr sz="2500" b="1" i="0" dirty="0">
              <a:solidFill>
                <a:srgbClr val="003869"/>
              </a:solidFill>
              <a:latin typeface="Montserra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91E24D3-B6FA-A2F4-2370-F5B7F25D9CEF}"/>
              </a:ext>
            </a:extLst>
          </p:cNvPr>
          <p:cNvSpPr/>
          <p:nvPr/>
        </p:nvSpPr>
        <p:spPr>
          <a:xfrm>
            <a:off x="7397683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Graphic 16" descr="Baccalauréat">
            <a:extLst>
              <a:ext uri="{FF2B5EF4-FFF2-40B4-BE49-F238E27FC236}">
                <a16:creationId xmlns:a16="http://schemas.microsoft.com/office/drawing/2014/main" id="{D78E55D3-36A0-6801-433E-604F191179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5840" y="-14903"/>
            <a:ext cx="584200" cy="5842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E20A0E2-CACE-09CA-2878-F09C21CD8059}"/>
              </a:ext>
            </a:extLst>
          </p:cNvPr>
          <p:cNvSpPr txBox="1"/>
          <p:nvPr/>
        </p:nvSpPr>
        <p:spPr>
          <a:xfrm>
            <a:off x="6745840" y="3613030"/>
            <a:ext cx="5349082" cy="1364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300"/>
              </a:spcAft>
            </a:pPr>
            <a:r>
              <a:rPr lang="fr-FR" sz="4400" dirty="0">
                <a:solidFill>
                  <a:srgbClr val="003869"/>
                </a:solidFill>
              </a:rPr>
              <a:t>🌐</a:t>
            </a:r>
            <a:r>
              <a:rPr lang="fr-FR" dirty="0">
                <a:solidFill>
                  <a:srgbClr val="003869"/>
                </a:solidFill>
                <a:latin typeface="Segoe UI"/>
              </a:rPr>
              <a:t>Simulateur interactif sur </a:t>
            </a:r>
            <a:r>
              <a:rPr lang="fr-FR" b="1" dirty="0" err="1">
                <a:solidFill>
                  <a:srgbClr val="C00000"/>
                </a:solidFill>
                <a:latin typeface="Segoe UI"/>
              </a:rPr>
              <a:t>connectiv</a:t>
            </a:r>
            <a:r>
              <a:rPr lang="fr-FR" b="1" dirty="0">
                <a:solidFill>
                  <a:srgbClr val="C00000"/>
                </a:solidFill>
                <a:latin typeface="Segoe UI"/>
              </a:rPr>
              <a:t>’ </a:t>
            </a:r>
            <a:r>
              <a:rPr lang="fr-FR" dirty="0">
                <a:solidFill>
                  <a:srgbClr val="003869"/>
                </a:solidFill>
                <a:latin typeface="Segoe UI"/>
              </a:rPr>
              <a:t>: saisissez vos notes par matière et obtenez votre moyenne estimée et la mention correspondante.</a:t>
            </a:r>
          </a:p>
        </p:txBody>
      </p:sp>
      <p:pic>
        <p:nvPicPr>
          <p:cNvPr id="6" name="Image 5" descr="Coefficients bac 2026">
            <a:extLst>
              <a:ext uri="{FF2B5EF4-FFF2-40B4-BE49-F238E27FC236}">
                <a16:creationId xmlns:a16="http://schemas.microsoft.com/office/drawing/2014/main" id="{11223376-09F0-5EB0-D65B-152FB843FC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071" y="455486"/>
            <a:ext cx="6276773" cy="62767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Arc partiel 6">
            <a:extLst>
              <a:ext uri="{FF2B5EF4-FFF2-40B4-BE49-F238E27FC236}">
                <a16:creationId xmlns:a16="http://schemas.microsoft.com/office/drawing/2014/main" id="{174792ED-C758-B744-2788-9EDA4BEA78AA}"/>
              </a:ext>
            </a:extLst>
          </p:cNvPr>
          <p:cNvSpPr/>
          <p:nvPr/>
        </p:nvSpPr>
        <p:spPr>
          <a:xfrm>
            <a:off x="220132" y="580766"/>
            <a:ext cx="6044743" cy="6030097"/>
          </a:xfrm>
          <a:prstGeom prst="pie">
            <a:avLst>
              <a:gd name="adj1" fmla="val 20761858"/>
              <a:gd name="adj2" fmla="val 14716908"/>
            </a:avLst>
          </a:prstGeom>
          <a:solidFill>
            <a:schemeClr val="tx1">
              <a:alpha val="6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A80D4E27-9B72-BFE9-9F43-5C63F1615A8E}"/>
              </a:ext>
            </a:extLst>
          </p:cNvPr>
          <p:cNvSpPr/>
          <p:nvPr/>
        </p:nvSpPr>
        <p:spPr>
          <a:xfrm>
            <a:off x="4934217" y="268415"/>
            <a:ext cx="1279625" cy="700351"/>
          </a:xfrm>
          <a:prstGeom prst="wedgeEllipseCallout">
            <a:avLst>
              <a:gd name="adj1" fmla="val -29765"/>
              <a:gd name="adj2" fmla="val 58873"/>
            </a:avLst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/>
              <a:t>33%</a:t>
            </a:r>
          </a:p>
        </p:txBody>
      </p:sp>
      <p:sp>
        <p:nvSpPr>
          <p:cNvPr id="9" name="Bulle narrative : rectangle à coins arrondis 8">
            <a:extLst>
              <a:ext uri="{FF2B5EF4-FFF2-40B4-BE49-F238E27FC236}">
                <a16:creationId xmlns:a16="http://schemas.microsoft.com/office/drawing/2014/main" id="{5219B59A-F105-EE2E-97FF-E65550052C4C}"/>
              </a:ext>
            </a:extLst>
          </p:cNvPr>
          <p:cNvSpPr/>
          <p:nvPr/>
        </p:nvSpPr>
        <p:spPr>
          <a:xfrm>
            <a:off x="5937519" y="941027"/>
            <a:ext cx="2200842" cy="667657"/>
          </a:xfrm>
          <a:prstGeom prst="wedgeRoundRectCallout">
            <a:avLst>
              <a:gd name="adj1" fmla="val -108744"/>
              <a:gd name="adj2" fmla="val 69348"/>
              <a:gd name="adj3" fmla="val 16667"/>
            </a:avLst>
          </a:prstGeom>
          <a:ln>
            <a:solidFill>
              <a:srgbClr val="556A2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556A2C"/>
                </a:solidFill>
                <a:latin typeface="Montserrat" pitchFamily="2" charset="0"/>
              </a:rPr>
              <a:t>moyenne annuelle de la spé abandonnée en fin de 1</a:t>
            </a:r>
            <a:r>
              <a:rPr lang="fr-FR" sz="1400" baseline="30000" dirty="0">
                <a:solidFill>
                  <a:srgbClr val="556A2C"/>
                </a:solidFill>
                <a:latin typeface="Montserrat" pitchFamily="2" charset="0"/>
              </a:rPr>
              <a:t>ère</a:t>
            </a:r>
            <a:r>
              <a:rPr lang="fr-FR" sz="1400" dirty="0">
                <a:solidFill>
                  <a:srgbClr val="556A2C"/>
                </a:solidFill>
                <a:latin typeface="Montserrat" pitchFamily="2" charset="0"/>
              </a:rPr>
              <a:t> </a:t>
            </a:r>
          </a:p>
        </p:txBody>
      </p:sp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422DF67E-60F4-6B1A-CFC0-BBEA0D45F748}"/>
              </a:ext>
            </a:extLst>
          </p:cNvPr>
          <p:cNvSpPr/>
          <p:nvPr/>
        </p:nvSpPr>
        <p:spPr>
          <a:xfrm>
            <a:off x="64071" y="31750"/>
            <a:ext cx="3354990" cy="937015"/>
          </a:xfrm>
          <a:prstGeom prst="wedgeRoundRectCallout">
            <a:avLst>
              <a:gd name="adj1" fmla="val 60084"/>
              <a:gd name="adj2" fmla="val 59322"/>
              <a:gd name="adj3" fmla="val 16667"/>
            </a:avLst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400">
                <a:latin typeface="Montserrat" pitchFamily="2" charset="0"/>
              </a:rPr>
              <a:t>épreuve de 2h sur le programme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>
                <a:latin typeface="Montserrat" pitchFamily="2" charset="0"/>
              </a:rPr>
              <a:t>de spécialité 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>
                <a:latin typeface="Montserrat" pitchFamily="2" charset="0"/>
              </a:rPr>
              <a:t>ou de Maths spécifiques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>
                <a:latin typeface="Montserrat" pitchFamily="2" charset="0"/>
              </a:rPr>
              <a:t>ou de 1</a:t>
            </a:r>
            <a:r>
              <a:rPr lang="fr-FR" sz="1400" baseline="30000">
                <a:latin typeface="Montserrat" pitchFamily="2" charset="0"/>
              </a:rPr>
              <a:t>ère</a:t>
            </a:r>
            <a:r>
              <a:rPr lang="fr-FR" sz="1400">
                <a:latin typeface="Montserrat" pitchFamily="2" charset="0"/>
              </a:rPr>
              <a:t> STMG</a:t>
            </a:r>
          </a:p>
        </p:txBody>
      </p:sp>
      <p:sp>
        <p:nvSpPr>
          <p:cNvPr id="3" name="ChipLabel S1-5">
            <a:extLst>
              <a:ext uri="{FF2B5EF4-FFF2-40B4-BE49-F238E27FC236}">
                <a16:creationId xmlns:a16="http://schemas.microsoft.com/office/drawing/2014/main" id="{9B012E14-2344-E4D2-991E-1618266AFC18}"/>
              </a:ext>
            </a:extLst>
          </p:cNvPr>
          <p:cNvSpPr txBox="1"/>
          <p:nvPr/>
        </p:nvSpPr>
        <p:spPr>
          <a:xfrm>
            <a:off x="6809762" y="2165137"/>
            <a:ext cx="5480472" cy="116449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50000"/>
              </a:lnSpc>
              <a:spcBef>
                <a:spcPts val="0"/>
              </a:spcBef>
              <a:buClr>
                <a:srgbClr val="003869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2</a:t>
            </a:r>
            <a:r>
              <a:rPr lang="fr-FR" b="0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 Bacs blancs écrits : </a:t>
            </a: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Français</a:t>
            </a:r>
            <a:r>
              <a:rPr lang="fr-FR" b="0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 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Clr>
                <a:srgbClr val="003869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</a:rPr>
              <a:t>2</a:t>
            </a:r>
            <a:r>
              <a:rPr lang="fr-FR" dirty="0">
                <a:solidFill>
                  <a:srgbClr val="003869"/>
                </a:solidFill>
                <a:latin typeface="Montserrat" panose="00000500000000000000" pitchFamily="2" charset="0"/>
              </a:rPr>
              <a:t> Bacs blancs : </a:t>
            </a: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Maths</a:t>
            </a:r>
            <a:r>
              <a:rPr lang="fr-FR" b="0" dirty="0">
                <a:solidFill>
                  <a:srgbClr val="003869"/>
                </a:solidFill>
                <a:latin typeface="Montserrat" panose="00000500000000000000" pitchFamily="2" charset="0"/>
                <a:cs typeface="+mn-cs"/>
              </a:rPr>
              <a:t> (non spé + STMG)</a:t>
            </a:r>
          </a:p>
          <a:p>
            <a:pPr marL="285750" indent="-285750" algn="l">
              <a:lnSpc>
                <a:spcPct val="150000"/>
              </a:lnSpc>
              <a:spcBef>
                <a:spcPts val="0"/>
              </a:spcBef>
              <a:buClr>
                <a:srgbClr val="003869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</a:rPr>
              <a:t>2</a:t>
            </a:r>
            <a:r>
              <a:rPr lang="fr-FR" dirty="0">
                <a:solidFill>
                  <a:srgbClr val="003869"/>
                </a:solidFill>
                <a:latin typeface="Montserrat" panose="00000500000000000000" pitchFamily="2" charset="0"/>
              </a:rPr>
              <a:t> Oraux blancs de </a:t>
            </a:r>
            <a:r>
              <a:rPr lang="fr-FR" b="1" dirty="0">
                <a:solidFill>
                  <a:srgbClr val="003869"/>
                </a:solidFill>
                <a:latin typeface="Montserrat" panose="00000500000000000000" pitchFamily="2" charset="0"/>
              </a:rPr>
              <a:t>Français</a:t>
            </a:r>
            <a:endParaRPr lang="fr-FR" b="1" dirty="0"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fr-FR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3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33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33"/>
                            </p:stCondLst>
                            <p:childTnLst>
                              <p:par>
                                <p:cTn id="2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 animBg="1"/>
      <p:bldP spid="15" grpId="0" animBg="1"/>
      <p:bldP spid="22" grpId="0" uiExpand="1" build="p" animBg="1"/>
      <p:bldP spid="23" grpId="0" animBg="1"/>
      <p:bldP spid="4" grpId="0"/>
      <p:bldP spid="44" grpId="0" animBg="1"/>
      <p:bldP spid="16" grpId="0"/>
      <p:bldP spid="7" grpId="0" animBg="1"/>
      <p:bldP spid="8" grpId="0" animBg="1"/>
      <p:bldP spid="9" grpId="0" animBg="1"/>
      <p:bldP spid="10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tx2">
                <a:lumMod val="10000"/>
                <a:lumOff val="90000"/>
              </a:schemeClr>
            </a:gs>
            <a:gs pos="41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AF5BA-66BD-1C56-7677-B686FC35F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2DFEF9-FDB4-6F25-ED7D-15B9A89CCD5F}"/>
              </a:ext>
            </a:extLst>
          </p:cNvPr>
          <p:cNvSpPr txBox="1"/>
          <p:nvPr/>
        </p:nvSpPr>
        <p:spPr>
          <a:xfrm>
            <a:off x="7323668" y="75775"/>
            <a:ext cx="4667675" cy="40735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2500" b="1" dirty="0">
                <a:solidFill>
                  <a:srgbClr val="003869"/>
                </a:solidFill>
                <a:latin typeface="Montserrat"/>
                <a:sym typeface="Webdings" panose="05030102010509060703" pitchFamily="18" charset="2"/>
              </a:rPr>
              <a:t> </a:t>
            </a:r>
            <a:r>
              <a:rPr lang="fr-FR" sz="2500" b="1" dirty="0">
                <a:solidFill>
                  <a:srgbClr val="003869"/>
                </a:solidFill>
                <a:latin typeface="Montserrat"/>
              </a:rPr>
              <a:t>Résultats examens 2026</a:t>
            </a:r>
            <a:endParaRPr sz="2500" b="1" i="0" dirty="0">
              <a:solidFill>
                <a:srgbClr val="003869"/>
              </a:solidFill>
              <a:latin typeface="Montserra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C0C66C7-697B-2844-1BDF-CB52CFDC829B}"/>
              </a:ext>
            </a:extLst>
          </p:cNvPr>
          <p:cNvSpPr/>
          <p:nvPr/>
        </p:nvSpPr>
        <p:spPr>
          <a:xfrm>
            <a:off x="7956483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872A6E-03BC-FD71-0A60-AB36995EE2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49" t="48876" r="4451" b="29354"/>
          <a:stretch>
            <a:fillRect/>
          </a:stretch>
        </p:blipFill>
        <p:spPr>
          <a:xfrm>
            <a:off x="92468" y="736135"/>
            <a:ext cx="8151037" cy="58058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5EF70F-CADE-93A3-C5D6-9076940454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6" t="64297" r="5006" b="7555"/>
          <a:stretch>
            <a:fillRect/>
          </a:stretch>
        </p:blipFill>
        <p:spPr>
          <a:xfrm>
            <a:off x="7390885" y="623012"/>
            <a:ext cx="4667675" cy="33215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04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7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tx2">
                <a:lumMod val="10000"/>
                <a:lumOff val="90000"/>
              </a:schemeClr>
            </a:gs>
            <a:gs pos="41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84A768-9609-C18C-C82F-EE9E9F7A5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8506D0-F9AA-0364-37CF-055EBD93A9EF}"/>
              </a:ext>
            </a:extLst>
          </p:cNvPr>
          <p:cNvSpPr txBox="1"/>
          <p:nvPr/>
        </p:nvSpPr>
        <p:spPr>
          <a:xfrm>
            <a:off x="6457950" y="75775"/>
            <a:ext cx="5533393" cy="40735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Webdings" panose="05030102010509060703" pitchFamily="18" charset="2"/>
              </a:rPr>
              <a:t> </a:t>
            </a: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Résultats </a:t>
            </a:r>
            <a:r>
              <a:rPr kumimoji="0" lang="fr-FR" sz="2500" b="1" i="0" u="none" strike="noStrike" kern="1200" cap="none" spc="0" normalizeH="0" baseline="0" noProof="0" err="1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parcoursup</a:t>
            </a:r>
            <a:r>
              <a:rPr kumimoji="0" lang="fr-FR" sz="2500" b="1" i="0" u="none" strike="noStrike" kern="1200" cap="none" spc="0" normalizeH="0" baseline="0" noProof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2026</a:t>
            </a:r>
            <a:endParaRPr kumimoji="0" sz="2500" b="1" i="0" u="none" strike="noStrike" kern="1200" cap="none" spc="0" normalizeH="0" baseline="0" noProof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01C5409-2D9A-6F7A-198E-EB3AD916A1D4}"/>
              </a:ext>
            </a:extLst>
          </p:cNvPr>
          <p:cNvSpPr/>
          <p:nvPr/>
        </p:nvSpPr>
        <p:spPr>
          <a:xfrm>
            <a:off x="7545850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53F055-4FB1-9BDC-0F25-5F0B8EC31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23" t="35335" r="9123" b="47268"/>
          <a:stretch>
            <a:fillRect/>
          </a:stretch>
        </p:blipFill>
        <p:spPr>
          <a:xfrm>
            <a:off x="87085" y="745212"/>
            <a:ext cx="4694797" cy="20605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D4C7E0D-4D48-0EE7-08E9-C4C8A776AE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02" t="55240" r="5102" b="8983"/>
          <a:stretch>
            <a:fillRect/>
          </a:stretch>
        </p:blipFill>
        <p:spPr>
          <a:xfrm>
            <a:off x="4949793" y="745213"/>
            <a:ext cx="7114119" cy="58460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293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43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22E7A-18D9-FFBE-FF4D-136B18136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E09831-CFC3-77BB-9DBC-2FD6D9DF41AD}"/>
              </a:ext>
            </a:extLst>
          </p:cNvPr>
          <p:cNvSpPr txBox="1"/>
          <p:nvPr/>
        </p:nvSpPr>
        <p:spPr>
          <a:xfrm>
            <a:off x="5125021" y="75775"/>
            <a:ext cx="6972197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Propositions pédagogiques </a:t>
            </a:r>
            <a:r>
              <a:rPr kumimoji="0" lang="fr-FR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tivoliennes</a:t>
            </a:r>
            <a:endParaRPr kumimoji="0" sz="2500" b="1" i="0" u="none" strike="noStrike" kern="1200" cap="none" spc="0" normalizeH="0" baseline="0" noProof="0" dirty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7F41653-4D26-8FA6-3E27-1A806D7E9558}"/>
              </a:ext>
            </a:extLst>
          </p:cNvPr>
          <p:cNvSpPr/>
          <p:nvPr/>
        </p:nvSpPr>
        <p:spPr>
          <a:xfrm>
            <a:off x="5574495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LeftCard">
            <a:extLst>
              <a:ext uri="{FF2B5EF4-FFF2-40B4-BE49-F238E27FC236}">
                <a16:creationId xmlns:a16="http://schemas.microsoft.com/office/drawing/2014/main" id="{C8DCFACC-192D-1131-0CF4-6BACAC5FAC22}"/>
              </a:ext>
            </a:extLst>
          </p:cNvPr>
          <p:cNvSpPr/>
          <p:nvPr/>
        </p:nvSpPr>
        <p:spPr>
          <a:xfrm>
            <a:off x="478018" y="707066"/>
            <a:ext cx="6966391" cy="5046463"/>
          </a:xfrm>
          <a:prstGeom prst="roundRect">
            <a:avLst>
              <a:gd name="adj" fmla="val 176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36000" rIns="146304" bIns="109728" rtlCol="0" anchor="t"/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Enrichir son parcours académique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L’IELTS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certification en anglais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Le DELE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diplôme certifiant en espagnol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Academica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bac américain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Diplomatic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club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formation qui prépare à une simulation de négociation internationale aux Nations Unies à New-York</a:t>
            </a:r>
            <a:b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(Priorité aux élèves d’HLP, SES, HGGSP, AMC, STMG)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Olympiades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de Mathématiques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se préparer au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Grand Oral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dès l’année de 1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ère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: 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proposition d’entretiens (SEMAINE DES MÉTIERS)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initiation à la disputatio</a:t>
            </a:r>
          </a:p>
          <a:p>
            <a:pPr marL="342900" marR="0" lvl="0" indent="-34290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5" name="LeftCardBar">
            <a:extLst>
              <a:ext uri="{FF2B5EF4-FFF2-40B4-BE49-F238E27FC236}">
                <a16:creationId xmlns:a16="http://schemas.microsoft.com/office/drawing/2014/main" id="{B2507ED9-6FDE-E684-C8DC-573153ECFD04}"/>
              </a:ext>
            </a:extLst>
          </p:cNvPr>
          <p:cNvSpPr/>
          <p:nvPr/>
        </p:nvSpPr>
        <p:spPr>
          <a:xfrm>
            <a:off x="478019" y="719765"/>
            <a:ext cx="72000" cy="5028779"/>
          </a:xfrm>
          <a:prstGeom prst="roundRect">
            <a:avLst>
              <a:gd name="adj" fmla="val 50000"/>
            </a:avLst>
          </a:prstGeom>
          <a:solidFill>
            <a:srgbClr val="003869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D922F69-5798-5D83-6512-EF1544F9B1CE}"/>
              </a:ext>
            </a:extLst>
          </p:cNvPr>
          <p:cNvSpPr txBox="1"/>
          <p:nvPr/>
        </p:nvSpPr>
        <p:spPr>
          <a:xfrm rot="21301166">
            <a:off x="6754563" y="4419196"/>
            <a:ext cx="4743449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marR="0" lvl="3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ebdings" panose="05030102010509060703" pitchFamily="18" charset="2"/>
              <a:buChar char="i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Surveillez vos mails ! 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Des réunions d’information seront proposées dans le courant du mois de septembre.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931ADE-0541-C379-9AB9-6CA1127C7135}"/>
              </a:ext>
            </a:extLst>
          </p:cNvPr>
          <p:cNvSpPr txBox="1"/>
          <p:nvPr/>
        </p:nvSpPr>
        <p:spPr>
          <a:xfrm>
            <a:off x="670391" y="6060699"/>
            <a:ext cx="1085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ebdings" panose="05030102010509060703" pitchFamily="18" charset="2"/>
              <a:buChar char="i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Ces parcours renforcés seront valorisés par l'équipe pédagogique dans la fiche Avenir de Parcoursup.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7153B5-2827-B548-05EA-9CF489E176DC}"/>
              </a:ext>
            </a:extLst>
          </p:cNvPr>
          <p:cNvSpPr txBox="1"/>
          <p:nvPr/>
        </p:nvSpPr>
        <p:spPr>
          <a:xfrm>
            <a:off x="4998331" y="-87653"/>
            <a:ext cx="7175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003869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 2" panose="05020102010507070707" pitchFamily="18" charset="2"/>
              </a:rPr>
              <a:t>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003869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43CCC4-F4D9-7720-5767-38FA319D3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13840">
            <a:off x="10017200" y="797294"/>
            <a:ext cx="1878090" cy="89540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0FF6900-8DE2-1262-8068-E6280530B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33828">
            <a:off x="7740638" y="874938"/>
            <a:ext cx="1773550" cy="87313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 12" descr="Academica Dual Diploma™ c'est le Bac + le High School Diploma">
            <a:extLst>
              <a:ext uri="{FF2B5EF4-FFF2-40B4-BE49-F238E27FC236}">
                <a16:creationId xmlns:a16="http://schemas.microsoft.com/office/drawing/2014/main" id="{0D58E703-8D2E-0D1B-F5B0-C8A1BECED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5636">
            <a:off x="7719638" y="2181638"/>
            <a:ext cx="2454735" cy="7824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3" descr="Olympiades de Mathématiques">
            <a:extLst>
              <a:ext uri="{FF2B5EF4-FFF2-40B4-BE49-F238E27FC236}">
                <a16:creationId xmlns:a16="http://schemas.microsoft.com/office/drawing/2014/main" id="{0614DDFB-8CBB-D92C-D7E1-2361707F6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6529">
            <a:off x="9444759" y="2715136"/>
            <a:ext cx="2675909" cy="125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8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87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37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37"/>
                            </p:stCondLst>
                            <p:childTnLst>
                              <p:par>
                                <p:cTn id="2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37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37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  <p:bldP spid="11" grpId="0" uiExpand="1" build="p" animBg="1"/>
      <p:bldP spid="25" grpId="0" uiExpand="1" animBg="1"/>
      <p:bldP spid="7" grpId="0" animBg="1"/>
      <p:bldP spid="8" grpId="0" uiExpand="1" build="p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6D328-C9AA-5845-2FAB-CE1165B76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ftCard">
            <a:extLst>
              <a:ext uri="{FF2B5EF4-FFF2-40B4-BE49-F238E27FC236}">
                <a16:creationId xmlns:a16="http://schemas.microsoft.com/office/drawing/2014/main" id="{58F42F2C-9C9A-44AA-E246-9A3C9AEDA170}"/>
              </a:ext>
            </a:extLst>
          </p:cNvPr>
          <p:cNvSpPr/>
          <p:nvPr/>
        </p:nvSpPr>
        <p:spPr>
          <a:xfrm>
            <a:off x="244245" y="665006"/>
            <a:ext cx="7185256" cy="4185290"/>
          </a:xfrm>
          <a:prstGeom prst="roundRect">
            <a:avLst>
              <a:gd name="adj" fmla="val 176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LeftCardBar">
            <a:extLst>
              <a:ext uri="{FF2B5EF4-FFF2-40B4-BE49-F238E27FC236}">
                <a16:creationId xmlns:a16="http://schemas.microsoft.com/office/drawing/2014/main" id="{87A87400-587E-3B14-1D0B-A0CE2E7D730A}"/>
              </a:ext>
            </a:extLst>
          </p:cNvPr>
          <p:cNvSpPr/>
          <p:nvPr/>
        </p:nvSpPr>
        <p:spPr>
          <a:xfrm>
            <a:off x="244244" y="677609"/>
            <a:ext cx="70431" cy="4170623"/>
          </a:xfrm>
          <a:prstGeom prst="roundRect">
            <a:avLst>
              <a:gd name="adj" fmla="val 50000"/>
            </a:avLst>
          </a:prstGeom>
          <a:solidFill>
            <a:srgbClr val="003869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3FFF57-8C8F-4ACC-F9A6-8808194776BB}"/>
              </a:ext>
            </a:extLst>
          </p:cNvPr>
          <p:cNvSpPr txBox="1"/>
          <p:nvPr/>
        </p:nvSpPr>
        <p:spPr>
          <a:xfrm>
            <a:off x="7735743" y="75775"/>
            <a:ext cx="4361475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2500" b="1" dirty="0">
                <a:solidFill>
                  <a:srgbClr val="003869"/>
                </a:solidFill>
                <a:latin typeface="Montserrat"/>
              </a:rPr>
              <a:t>Prendre un engagement</a:t>
            </a:r>
            <a:endParaRPr sz="2500" b="1" i="0" dirty="0">
              <a:solidFill>
                <a:srgbClr val="003869"/>
              </a:solidFill>
              <a:latin typeface="Montserra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596B3EA-54BB-43AA-5775-9C04CD8F8B80}"/>
              </a:ext>
            </a:extLst>
          </p:cNvPr>
          <p:cNvSpPr/>
          <p:nvPr/>
        </p:nvSpPr>
        <p:spPr>
          <a:xfrm>
            <a:off x="7968262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Graphic 16" descr="Engagement Magis">
            <a:extLst>
              <a:ext uri="{FF2B5EF4-FFF2-40B4-BE49-F238E27FC236}">
                <a16:creationId xmlns:a16="http://schemas.microsoft.com/office/drawing/2014/main" id="{D7D33326-D78E-CFD7-987F-76A28A56C7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14931" y="30732"/>
            <a:ext cx="584200" cy="5842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7EA1792-36C5-6411-D372-B2126D414D49}"/>
              </a:ext>
            </a:extLst>
          </p:cNvPr>
          <p:cNvSpPr txBox="1"/>
          <p:nvPr/>
        </p:nvSpPr>
        <p:spPr>
          <a:xfrm>
            <a:off x="2306442" y="5603619"/>
            <a:ext cx="7579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ebdings" panose="05030102010509060703" pitchFamily="18" charset="2"/>
              <a:buChar char="i"/>
            </a:pPr>
            <a:r>
              <a:rPr lang="fr-FR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Chaque engagement sera valorisé dans la fiche Avenir de </a:t>
            </a:r>
            <a:r>
              <a:rPr lang="fr-FR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Parcoursup</a:t>
            </a:r>
            <a:r>
              <a:rPr lang="fr-FR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B579EA7-3EA7-C00C-5BC7-7F33A21045E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8000"/>
          </a:blip>
          <a:stretch>
            <a:fillRect/>
          </a:stretch>
        </p:blipFill>
        <p:spPr>
          <a:xfrm>
            <a:off x="1524159" y="480489"/>
            <a:ext cx="4470916" cy="4673668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7DF8AB7-4E9B-57EA-FF58-88538299AA0E}"/>
              </a:ext>
            </a:extLst>
          </p:cNvPr>
          <p:cNvSpPr txBox="1">
            <a:spLocks/>
          </p:cNvSpPr>
          <p:nvPr/>
        </p:nvSpPr>
        <p:spPr>
          <a:xfrm>
            <a:off x="465631" y="535701"/>
            <a:ext cx="7129250" cy="42164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Les heures </a:t>
            </a: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MAGIS</a:t>
            </a: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pour s’engager auprès des plus jeunes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Responsable de foyer </a:t>
            </a: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 </a:t>
            </a: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membre du BDE</a:t>
            </a:r>
            <a:endParaRPr lang="fr-FR" sz="1800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Délégué de spécialité</a:t>
            </a:r>
            <a:endParaRPr lang="fr-FR" sz="1800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Accompagner l’</a:t>
            </a: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orientation des actuels 2</a:t>
            </a:r>
            <a:r>
              <a:rPr lang="fr-FR" sz="1800" b="1" baseline="300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nde</a:t>
            </a: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Participer à la </a:t>
            </a: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collecte alimentaire </a:t>
            </a:r>
            <a:r>
              <a:rPr lang="fr-FR" sz="1800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proposée par la pastorale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rgbClr val="00386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fr-FR" sz="1800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0F8804F-9513-C986-0E53-04481BA9B14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Brush/>
                    </a14:imgEffect>
                  </a14:imgLayer>
                </a14:imgProps>
              </a:ext>
            </a:extLst>
          </a:blip>
          <a:srcRect l="23324" r="17439"/>
          <a:stretch>
            <a:fillRect/>
          </a:stretch>
        </p:blipFill>
        <p:spPr>
          <a:xfrm>
            <a:off x="7575167" y="764855"/>
            <a:ext cx="4590126" cy="46543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B15AA2-84CD-9ED6-C04B-54A9354DF4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994" y="3451602"/>
            <a:ext cx="1522356" cy="147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74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81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81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81"/>
                            </p:stCondLst>
                            <p:childTnLst>
                              <p:par>
                                <p:cTn id="3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81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13" grpId="0" animBg="1"/>
      <p:bldP spid="4" grpId="0"/>
      <p:bldP spid="44" grpId="0" animBg="1"/>
      <p:bldP spid="14" grpId="0" uiExpand="1" build="p"/>
      <p:bldP spid="11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Card">
            <a:extLst>
              <a:ext uri="{FF2B5EF4-FFF2-40B4-BE49-F238E27FC236}">
                <a16:creationId xmlns:a16="http://schemas.microsoft.com/office/drawing/2014/main" id="{58F42F2C-9C9A-44AA-E246-9A3C9AEDA170}"/>
              </a:ext>
            </a:extLst>
          </p:cNvPr>
          <p:cNvSpPr/>
          <p:nvPr/>
        </p:nvSpPr>
        <p:spPr>
          <a:xfrm>
            <a:off x="1577744" y="939452"/>
            <a:ext cx="9005857" cy="4809996"/>
          </a:xfrm>
          <a:prstGeom prst="roundRect">
            <a:avLst>
              <a:gd name="adj" fmla="val 176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14300" dist="40640" dir="5400000" rotWithShape="0">
              <a:srgbClr val="1A2A3A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19456" tIns="128016" rIns="146304" bIns="109728" rtlCol="0" anchor="t"/>
          <a:lstStyle/>
          <a:p>
            <a:pPr>
              <a:lnSpc>
                <a:spcPct val="150000"/>
              </a:lnSpc>
              <a:spcAft>
                <a:spcPts val="400"/>
              </a:spcAft>
            </a:pPr>
            <a:endParaRPr lang="fr-FR" sz="2000" b="1" dirty="0">
              <a:solidFill>
                <a:srgbClr val="00386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LeftCardBar">
            <a:extLst>
              <a:ext uri="{FF2B5EF4-FFF2-40B4-BE49-F238E27FC236}">
                <a16:creationId xmlns:a16="http://schemas.microsoft.com/office/drawing/2014/main" id="{87A87400-587E-3B14-1D0B-A0CE2E7D730A}"/>
              </a:ext>
            </a:extLst>
          </p:cNvPr>
          <p:cNvSpPr/>
          <p:nvPr/>
        </p:nvSpPr>
        <p:spPr>
          <a:xfrm>
            <a:off x="1577744" y="951494"/>
            <a:ext cx="70431" cy="4793140"/>
          </a:xfrm>
          <a:prstGeom prst="roundRect">
            <a:avLst>
              <a:gd name="adj" fmla="val 50000"/>
            </a:avLst>
          </a:prstGeom>
          <a:solidFill>
            <a:srgbClr val="003869"/>
          </a:solidFill>
          <a:ln w="9525" cap="flat" cmpd="sng" algn="ctr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fr-FR"/>
          </a:p>
        </p:txBody>
      </p:sp>
      <p:sp>
        <p:nvSpPr>
          <p:cNvPr id="7" name="TextBox 45"/>
          <p:cNvSpPr txBox="1"/>
          <p:nvPr/>
        </p:nvSpPr>
        <p:spPr>
          <a:xfrm>
            <a:off x="1920240" y="1051560"/>
            <a:ext cx="4846320" cy="1318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0" dirty="0">
                <a:solidFill>
                  <a:srgbClr val="003869"/>
                </a:solidFill>
                <a:latin typeface="Segoe UI"/>
              </a:rPr>
              <a:t>Sur </a:t>
            </a:r>
            <a:r>
              <a:rPr sz="1700" b="1" dirty="0">
                <a:solidFill>
                  <a:srgbClr val="B5A46B"/>
                </a:solidFill>
                <a:latin typeface="Segoe UI"/>
              </a:rPr>
              <a:t>connectiv.gerems.fr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, </a:t>
            </a:r>
            <a:endParaRPr lang="fr-FR" sz="1700" b="0" dirty="0">
              <a:solidFill>
                <a:srgbClr val="003869"/>
              </a:solidFill>
              <a:latin typeface="Segoe UI"/>
            </a:endParaRP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0" dirty="0">
                <a:solidFill>
                  <a:srgbClr val="003869"/>
                </a:solidFill>
                <a:latin typeface="Segoe UI"/>
              </a:rPr>
              <a:t>la carte </a:t>
            </a:r>
            <a:r>
              <a:rPr sz="1700" b="1" dirty="0">
                <a:solidFill>
                  <a:srgbClr val="B5A46B"/>
                </a:solidFill>
                <a:latin typeface="Segoe UI"/>
              </a:rPr>
              <a:t>« Espace Première »</a:t>
            </a:r>
            <a:r>
              <a:rPr sz="1700" b="0" dirty="0">
                <a:solidFill>
                  <a:srgbClr val="B5A46B"/>
                </a:solidFill>
                <a:latin typeface="Segoe UI"/>
              </a:rPr>
              <a:t>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tient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 lieu de </a:t>
            </a:r>
            <a:r>
              <a:rPr sz="1700" b="1" dirty="0" err="1">
                <a:solidFill>
                  <a:srgbClr val="003869"/>
                </a:solidFill>
                <a:latin typeface="Segoe UI"/>
              </a:rPr>
              <a:t>panneau</a:t>
            </a:r>
            <a:r>
              <a:rPr sz="1700" b="1" dirty="0">
                <a:solidFill>
                  <a:srgbClr val="003869"/>
                </a:solidFill>
                <a:latin typeface="Segoe UI"/>
              </a:rPr>
              <a:t> </a:t>
            </a:r>
            <a:r>
              <a:rPr sz="1700" b="1" dirty="0" err="1">
                <a:solidFill>
                  <a:srgbClr val="003869"/>
                </a:solidFill>
                <a:latin typeface="Segoe UI"/>
              </a:rPr>
              <a:t>d'information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 de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l'année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, pour les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élèves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comme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 pour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leurs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 </a:t>
            </a:r>
            <a:r>
              <a:rPr sz="1700" b="0" dirty="0" err="1">
                <a:solidFill>
                  <a:srgbClr val="003869"/>
                </a:solidFill>
                <a:latin typeface="Segoe UI"/>
              </a:rPr>
              <a:t>familles</a:t>
            </a:r>
            <a:r>
              <a:rPr sz="1700" b="0" dirty="0">
                <a:solidFill>
                  <a:srgbClr val="003869"/>
                </a:solidFill>
                <a:latin typeface="Segoe UI"/>
              </a:rPr>
              <a:t>.</a:t>
            </a:r>
          </a:p>
        </p:txBody>
      </p:sp>
      <p:sp>
        <p:nvSpPr>
          <p:cNvPr id="8" name="TextBox 46"/>
          <p:cNvSpPr txBox="1"/>
          <p:nvPr/>
        </p:nvSpPr>
        <p:spPr>
          <a:xfrm>
            <a:off x="1920240" y="2395728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0">
                <a:solidFill>
                  <a:srgbClr val="003869"/>
                </a:solidFill>
                <a:latin typeface="Segoe UI"/>
              </a:rPr>
              <a:t>On y trouve :</a:t>
            </a:r>
          </a:p>
        </p:txBody>
      </p:sp>
      <p:sp>
        <p:nvSpPr>
          <p:cNvPr id="9" name="TextBox 47"/>
          <p:cNvSpPr txBox="1"/>
          <p:nvPr/>
        </p:nvSpPr>
        <p:spPr>
          <a:xfrm>
            <a:off x="2057400" y="2852928"/>
            <a:ext cx="470916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182880" algn="l">
              <a:lnSpc>
                <a:spcPct val="110000"/>
              </a:lnSpc>
              <a:spcAft>
                <a:spcPts val="800"/>
              </a:spcAft>
            </a:pPr>
            <a:r>
              <a:rPr sz="1500" b="0">
                <a:solidFill>
                  <a:srgbClr val="003869"/>
                </a:solidFill>
                <a:latin typeface="Segoe UI"/>
              </a:rPr>
              <a:t>•  ce </a:t>
            </a:r>
            <a:r>
              <a:rPr sz="1500" b="1">
                <a:solidFill>
                  <a:srgbClr val="003869"/>
                </a:solidFill>
                <a:latin typeface="Segoe UI"/>
              </a:rPr>
              <a:t>diaporama de rentrée</a:t>
            </a:r>
            <a:r>
              <a:rPr sz="1500" b="0">
                <a:solidFill>
                  <a:srgbClr val="003869"/>
                </a:solidFill>
                <a:latin typeface="Segoe UI"/>
              </a:rPr>
              <a:t>, à revoir quand on veut</a:t>
            </a:r>
          </a:p>
          <a:p>
            <a:pPr marL="182880" indent="-182880" algn="l">
              <a:lnSpc>
                <a:spcPct val="110000"/>
              </a:lnSpc>
              <a:spcAft>
                <a:spcPts val="800"/>
              </a:spcAft>
            </a:pPr>
            <a:r>
              <a:rPr sz="1500" b="0">
                <a:solidFill>
                  <a:srgbClr val="003869"/>
                </a:solidFill>
                <a:latin typeface="Segoe UI"/>
              </a:rPr>
              <a:t>•  l'</a:t>
            </a:r>
            <a:r>
              <a:rPr sz="1500" b="1">
                <a:solidFill>
                  <a:srgbClr val="003869"/>
                </a:solidFill>
                <a:latin typeface="Segoe UI"/>
              </a:rPr>
              <a:t>organisation de l'année</a:t>
            </a:r>
            <a:r>
              <a:rPr sz="1500" b="0">
                <a:solidFill>
                  <a:srgbClr val="003869"/>
                </a:solidFill>
                <a:latin typeface="Segoe UI"/>
              </a:rPr>
              <a:t> : équipages, barrettes, emplois du temps</a:t>
            </a:r>
          </a:p>
          <a:p>
            <a:pPr marL="182880" indent="-182880" algn="l">
              <a:lnSpc>
                <a:spcPct val="110000"/>
              </a:lnSpc>
              <a:spcAft>
                <a:spcPts val="800"/>
              </a:spcAft>
            </a:pPr>
            <a:r>
              <a:rPr sz="1500" b="0">
                <a:solidFill>
                  <a:srgbClr val="003869"/>
                </a:solidFill>
                <a:latin typeface="Segoe UI"/>
              </a:rPr>
              <a:t>•  le </a:t>
            </a:r>
            <a:r>
              <a:rPr sz="1500" b="1">
                <a:solidFill>
                  <a:srgbClr val="003869"/>
                </a:solidFill>
                <a:latin typeface="Segoe UI"/>
              </a:rPr>
              <a:t>calendrier</a:t>
            </a:r>
            <a:r>
              <a:rPr sz="1500" b="0">
                <a:solidFill>
                  <a:srgbClr val="003869"/>
                </a:solidFill>
                <a:latin typeface="Segoe UI"/>
              </a:rPr>
              <a:t> : DS, bacs blancs, dates clefs</a:t>
            </a:r>
          </a:p>
          <a:p>
            <a:pPr marL="182880" indent="-182880" algn="l">
              <a:lnSpc>
                <a:spcPct val="110000"/>
              </a:lnSpc>
              <a:spcAft>
                <a:spcPts val="800"/>
              </a:spcAft>
            </a:pPr>
            <a:r>
              <a:rPr sz="1500" b="0">
                <a:solidFill>
                  <a:srgbClr val="003869"/>
                </a:solidFill>
                <a:latin typeface="Segoe UI"/>
              </a:rPr>
              <a:t>•  les </a:t>
            </a:r>
            <a:r>
              <a:rPr sz="1500" b="1">
                <a:solidFill>
                  <a:srgbClr val="003869"/>
                </a:solidFill>
                <a:latin typeface="Segoe UI"/>
              </a:rPr>
              <a:t>épreuves anticipées</a:t>
            </a:r>
            <a:r>
              <a:rPr sz="1500" b="0">
                <a:solidFill>
                  <a:srgbClr val="003869"/>
                </a:solidFill>
                <a:latin typeface="Segoe UI"/>
              </a:rPr>
              <a:t> de français et de maths, et le simulateur de notes</a:t>
            </a:r>
          </a:p>
          <a:p>
            <a:pPr marL="182880" indent="-182880" algn="l">
              <a:lnSpc>
                <a:spcPct val="110000"/>
              </a:lnSpc>
              <a:spcAft>
                <a:spcPts val="800"/>
              </a:spcAft>
            </a:pPr>
            <a:r>
              <a:rPr sz="1500" b="0">
                <a:solidFill>
                  <a:srgbClr val="003869"/>
                </a:solidFill>
                <a:latin typeface="Segoe UI"/>
              </a:rPr>
              <a:t>•  et les </a:t>
            </a:r>
            <a:r>
              <a:rPr sz="1500" b="1">
                <a:solidFill>
                  <a:srgbClr val="003869"/>
                </a:solidFill>
                <a:latin typeface="Segoe UI"/>
              </a:rPr>
              <a:t>documents à venir</a:t>
            </a:r>
            <a:r>
              <a:rPr sz="1500" b="0">
                <a:solidFill>
                  <a:srgbClr val="003869"/>
                </a:solidFill>
                <a:latin typeface="Segoe UI"/>
              </a:rPr>
              <a:t>, ajoutés au fil de l'année</a:t>
            </a:r>
          </a:p>
        </p:txBody>
      </p:sp>
      <p:sp>
        <p:nvSpPr>
          <p:cNvPr id="10" name="TextBox 48"/>
          <p:cNvSpPr txBox="1"/>
          <p:nvPr/>
        </p:nvSpPr>
        <p:spPr>
          <a:xfrm>
            <a:off x="1920239" y="5230368"/>
            <a:ext cx="6246989" cy="295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dirty="0">
                <a:solidFill>
                  <a:srgbClr val="6B7A8C"/>
                </a:solidFill>
                <a:latin typeface="Segoe UI"/>
              </a:rPr>
              <a:t>Sur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ordinateur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comme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sur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téléphone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,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en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accès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libre :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aucun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code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n'est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 </a:t>
            </a:r>
            <a:r>
              <a:rPr sz="1300" b="0" dirty="0" err="1">
                <a:solidFill>
                  <a:srgbClr val="6B7A8C"/>
                </a:solidFill>
                <a:latin typeface="Segoe UI"/>
              </a:rPr>
              <a:t>demandé</a:t>
            </a:r>
            <a:r>
              <a:rPr sz="1300" b="0" dirty="0">
                <a:solidFill>
                  <a:srgbClr val="6B7A8C"/>
                </a:solidFill>
                <a:latin typeface="Segoe UI"/>
              </a:rPr>
              <a:t>.</a:t>
            </a:r>
          </a:p>
        </p:txBody>
      </p:sp>
      <p:sp>
        <p:nvSpPr>
          <p:cNvPr id="11" name="Rounded Rectangle 49"/>
          <p:cNvSpPr/>
          <p:nvPr/>
        </p:nvSpPr>
        <p:spPr>
          <a:xfrm>
            <a:off x="7095744" y="1170432"/>
            <a:ext cx="3200400" cy="38404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5875">
            <a:solidFill>
              <a:srgbClr val="C7B88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2" name="Picture 50" descr="qr_connectiv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1504" y="1444752"/>
            <a:ext cx="2468880" cy="2468880"/>
          </a:xfrm>
          <a:prstGeom prst="rect">
            <a:avLst/>
          </a:prstGeom>
        </p:spPr>
      </p:pic>
      <p:sp>
        <p:nvSpPr>
          <p:cNvPr id="13" name="TextBox 51"/>
          <p:cNvSpPr txBox="1"/>
          <p:nvPr/>
        </p:nvSpPr>
        <p:spPr>
          <a:xfrm>
            <a:off x="7095744" y="4005072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1500" b="1">
                <a:solidFill>
                  <a:srgbClr val="003869"/>
                </a:solidFill>
                <a:latin typeface="Montserrat"/>
              </a:rPr>
              <a:t>connectiv.gerems.fr</a:t>
            </a:r>
          </a:p>
        </p:txBody>
      </p:sp>
      <p:sp>
        <p:nvSpPr>
          <p:cNvPr id="14" name="TextBox 52"/>
          <p:cNvSpPr txBox="1"/>
          <p:nvPr/>
        </p:nvSpPr>
        <p:spPr>
          <a:xfrm>
            <a:off x="7095744" y="4389120"/>
            <a:ext cx="3200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>
                <a:solidFill>
                  <a:srgbClr val="6B7A8C"/>
                </a:solidFill>
                <a:latin typeface="Segoe UI"/>
              </a:rPr>
              <a:t>Flashez ce code avec l'appareil photo de votre téléphone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2290484" y="5934050"/>
            <a:ext cx="758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 algn="ctr">
              <a:buFont typeface="Webdings" panose="05030102010509060703" pitchFamily="18" charset="2"/>
              <a:buChar char="i"/>
              <a:defRPr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dirty="0"/>
              <a:t>Une </a:t>
            </a:r>
            <a:r>
              <a:rPr dirty="0" err="1"/>
              <a:t>adresse</a:t>
            </a:r>
            <a:r>
              <a:rPr dirty="0"/>
              <a:t> à </a:t>
            </a:r>
            <a:r>
              <a:rPr dirty="0" err="1"/>
              <a:t>garder</a:t>
            </a:r>
            <a:r>
              <a:rPr dirty="0"/>
              <a:t> : le </a:t>
            </a:r>
            <a:r>
              <a:rPr dirty="0" err="1"/>
              <a:t>panneau</a:t>
            </a:r>
            <a:r>
              <a:rPr dirty="0"/>
              <a:t> se </a:t>
            </a:r>
            <a:r>
              <a:rPr dirty="0" err="1"/>
              <a:t>remplira</a:t>
            </a:r>
            <a:r>
              <a:rPr dirty="0"/>
              <a:t> tout au long de </a:t>
            </a:r>
            <a:r>
              <a:rPr dirty="0" err="1"/>
              <a:t>l'année</a:t>
            </a:r>
            <a:r>
              <a:rPr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E08F8C-C953-6928-E20D-32A7F2EA45BF}"/>
              </a:ext>
            </a:extLst>
          </p:cNvPr>
          <p:cNvSpPr txBox="1"/>
          <p:nvPr/>
        </p:nvSpPr>
        <p:spPr>
          <a:xfrm>
            <a:off x="6096000" y="75775"/>
            <a:ext cx="6046236" cy="40780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2500" b="1" dirty="0" err="1">
                <a:solidFill>
                  <a:srgbClr val="003869"/>
                </a:solidFill>
                <a:latin typeface="Montserrat"/>
              </a:rPr>
              <a:t>connecTiv</a:t>
            </a:r>
            <a:r>
              <a:rPr lang="fr-FR" sz="2500" b="1" dirty="0">
                <a:solidFill>
                  <a:srgbClr val="003869"/>
                </a:solidFill>
                <a:latin typeface="Montserrat"/>
              </a:rPr>
              <a:t>’ : retrouvez tout en ligne</a:t>
            </a:r>
            <a:endParaRPr sz="2500" b="1" i="0" dirty="0">
              <a:solidFill>
                <a:srgbClr val="003869"/>
              </a:solidFill>
              <a:latin typeface="Montserrat"/>
            </a:endParaRPr>
          </a:p>
        </p:txBody>
      </p:sp>
      <p:sp>
        <p:nvSpPr>
          <p:cNvPr id="5" name="Rectangle 43">
            <a:extLst>
              <a:ext uri="{FF2B5EF4-FFF2-40B4-BE49-F238E27FC236}">
                <a16:creationId xmlns:a16="http://schemas.microsoft.com/office/drawing/2014/main" id="{294F48F1-9260-A785-F793-E86AE4371826}"/>
              </a:ext>
            </a:extLst>
          </p:cNvPr>
          <p:cNvSpPr/>
          <p:nvPr/>
        </p:nvSpPr>
        <p:spPr>
          <a:xfrm>
            <a:off x="6123995" y="498221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44" descr="icone_globe.png">
            <a:extLst>
              <a:ext uri="{FF2B5EF4-FFF2-40B4-BE49-F238E27FC236}">
                <a16:creationId xmlns:a16="http://schemas.microsoft.com/office/drawing/2014/main" id="{292626E3-73A3-72C6-057A-B93C3BC9D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791" y="-12931"/>
            <a:ext cx="585216" cy="585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36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/>
      <p:bldP spid="8" grpId="0"/>
      <p:bldP spid="9" grpId="0"/>
      <p:bldP spid="10" grpId="0"/>
      <p:bldP spid="11" grpId="0" animBg="1"/>
      <p:bldP spid="13" grpId="0"/>
      <p:bldP spid="14" grpId="0"/>
      <p:bldP spid="15" grpId="0"/>
      <p:bldP spid="4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6A980-051F-B0EF-44A0-C422873CB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3">
            <a:extLst>
              <a:ext uri="{FF2B5EF4-FFF2-40B4-BE49-F238E27FC236}">
                <a16:creationId xmlns:a16="http://schemas.microsoft.com/office/drawing/2014/main" id="{A4E69F2D-9D53-A341-C5CD-BAEC366F6E04}"/>
              </a:ext>
            </a:extLst>
          </p:cNvPr>
          <p:cNvSpPr/>
          <p:nvPr/>
        </p:nvSpPr>
        <p:spPr>
          <a:xfrm>
            <a:off x="3911819" y="3409352"/>
            <a:ext cx="777240" cy="381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396DB00-42FD-9383-DC75-BDA59BB98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883" y="1866376"/>
            <a:ext cx="2213209" cy="1531415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4C60FBCB-2BF8-F225-930E-6B7639CCBEB7}"/>
              </a:ext>
            </a:extLst>
          </p:cNvPr>
          <p:cNvSpPr txBox="1"/>
          <p:nvPr/>
        </p:nvSpPr>
        <p:spPr>
          <a:xfrm>
            <a:off x="3911819" y="2687903"/>
            <a:ext cx="3485243" cy="63716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4000" b="1" dirty="0">
                <a:solidFill>
                  <a:srgbClr val="003869"/>
                </a:solidFill>
                <a:latin typeface="Montserrat"/>
              </a:rPr>
              <a:t>Le mot de l’</a:t>
            </a:r>
            <a:endParaRPr sz="4000" b="1" i="0" dirty="0">
              <a:solidFill>
                <a:srgbClr val="003869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767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3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3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tx2">
                <a:lumMod val="10000"/>
                <a:lumOff val="90000"/>
              </a:schemeClr>
            </a:gs>
            <a:gs pos="41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FEAA9E-A940-8445-A4B5-B910A977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3">
            <a:extLst>
              <a:ext uri="{FF2B5EF4-FFF2-40B4-BE49-F238E27FC236}">
                <a16:creationId xmlns:a16="http://schemas.microsoft.com/office/drawing/2014/main" id="{7D417BAC-725B-50D8-5A7A-77D7AF66A920}"/>
              </a:ext>
            </a:extLst>
          </p:cNvPr>
          <p:cNvSpPr/>
          <p:nvPr/>
        </p:nvSpPr>
        <p:spPr>
          <a:xfrm>
            <a:off x="1041619" y="3304577"/>
            <a:ext cx="777240" cy="38100"/>
          </a:xfrm>
          <a:prstGeom prst="rect">
            <a:avLst/>
          </a:prstGeom>
          <a:solidFill>
            <a:srgbClr val="D6C9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3">
            <a:extLst>
              <a:ext uri="{FF2B5EF4-FFF2-40B4-BE49-F238E27FC236}">
                <a16:creationId xmlns:a16="http://schemas.microsoft.com/office/drawing/2014/main" id="{F8EB4B3B-41FB-3CC9-B814-3A827428DCBB}"/>
              </a:ext>
            </a:extLst>
          </p:cNvPr>
          <p:cNvSpPr txBox="1"/>
          <p:nvPr/>
        </p:nvSpPr>
        <p:spPr>
          <a:xfrm>
            <a:off x="-88899" y="2687903"/>
            <a:ext cx="12280899" cy="51482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3200" b="1" dirty="0">
                <a:solidFill>
                  <a:srgbClr val="003869"/>
                </a:solidFill>
                <a:latin typeface="Montserrat"/>
              </a:rPr>
              <a:t>Quelques informations de Mme </a:t>
            </a:r>
            <a:r>
              <a:rPr lang="fr-FR" sz="3200" b="1" dirty="0" err="1">
                <a:solidFill>
                  <a:srgbClr val="003869"/>
                </a:solidFill>
                <a:latin typeface="Montserrat"/>
              </a:rPr>
              <a:t>Chamorin</a:t>
            </a:r>
            <a:r>
              <a:rPr lang="fr-FR" sz="3200" b="1" dirty="0">
                <a:solidFill>
                  <a:srgbClr val="003869"/>
                </a:solidFill>
                <a:latin typeface="Montserrat"/>
              </a:rPr>
              <a:t>, CPE</a:t>
            </a:r>
            <a:endParaRPr sz="3200" b="1" i="0" dirty="0">
              <a:solidFill>
                <a:srgbClr val="003869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52919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68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decel="50000" autoRev="1" fill="hold">
                                          <p:stCondLst>
                                            <p:cond delay="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13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2000">
              <a:schemeClr val="tx2">
                <a:lumMod val="10000"/>
                <a:lumOff val="90000"/>
              </a:schemeClr>
            </a:gs>
            <a:gs pos="41000">
              <a:schemeClr val="tx2">
                <a:lumMod val="40000"/>
                <a:lumOff val="6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D91B67-A94E-D9BF-FC44-5290B9A83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AE2B2EB5-ACFE-3142-9CEC-959E22D88A75}"/>
              </a:ext>
            </a:extLst>
          </p:cNvPr>
          <p:cNvSpPr txBox="1"/>
          <p:nvPr/>
        </p:nvSpPr>
        <p:spPr>
          <a:xfrm>
            <a:off x="4064343" y="0"/>
            <a:ext cx="8127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000" b="1" dirty="0">
                <a:solidFill>
                  <a:srgbClr val="003869"/>
                </a:solidFill>
                <a:latin typeface="Montserrat"/>
              </a:rPr>
              <a:t>Élève ou parent — vers qui me tourner ?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A9D74DA-083A-E17B-05C1-3601601652CC}"/>
              </a:ext>
            </a:extLst>
          </p:cNvPr>
          <p:cNvSpPr txBox="1"/>
          <p:nvPr/>
        </p:nvSpPr>
        <p:spPr>
          <a:xfrm>
            <a:off x="6217851" y="4060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88E8"/>
                </a:solidFill>
              </a:rPr>
              <a:t>GUIDE DES INTERLOCUTEURS POUR LE BIEN-ÊTRE DES ÉLÈVES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D5ECC5B-DC2B-E613-BC48-A65833CDA2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03" t="22342" r="4703" b="14982"/>
          <a:stretch>
            <a:fillRect/>
          </a:stretch>
        </p:blipFill>
        <p:spPr>
          <a:xfrm>
            <a:off x="130428" y="49428"/>
            <a:ext cx="5718077" cy="559761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DA90D5-70DA-B612-800C-E0501807EF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98" t="90655" r="10022" b="2803"/>
          <a:stretch>
            <a:fillRect/>
          </a:stretch>
        </p:blipFill>
        <p:spPr>
          <a:xfrm>
            <a:off x="1907724" y="5782961"/>
            <a:ext cx="8376552" cy="97303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0669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09FC-0716-A35B-6EDB-75FE94A9C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40">
            <a:extLst>
              <a:ext uri="{FF2B5EF4-FFF2-40B4-BE49-F238E27FC236}">
                <a16:creationId xmlns:a16="http://schemas.microsoft.com/office/drawing/2014/main" id="{7FB14BC2-3D32-D665-955A-FD8E75AF5501}"/>
              </a:ext>
            </a:extLst>
          </p:cNvPr>
          <p:cNvSpPr/>
          <p:nvPr/>
        </p:nvSpPr>
        <p:spPr>
          <a:xfrm>
            <a:off x="3375903" y="1778038"/>
            <a:ext cx="5440193" cy="3301924"/>
          </a:xfrm>
          <a:custGeom>
            <a:avLst/>
            <a:gdLst/>
            <a:ahLst/>
            <a:cxnLst/>
            <a:rect l="l" t="t" r="r" b="b"/>
            <a:pathLst>
              <a:path w="2166493" h="1531747">
                <a:moveTo>
                  <a:pt x="0" y="0"/>
                </a:moveTo>
                <a:lnTo>
                  <a:pt x="2166493" y="0"/>
                </a:lnTo>
                <a:lnTo>
                  <a:pt x="2166493" y="1531747"/>
                </a:lnTo>
                <a:lnTo>
                  <a:pt x="0" y="15317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344" t="-40096" r="-27344" b="-40096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605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22296" y="-635542"/>
            <a:ext cx="4351482" cy="3504711"/>
          </a:xfrm>
          <a:custGeom>
            <a:avLst/>
            <a:gdLst/>
            <a:ahLst/>
            <a:cxnLst/>
            <a:rect l="l" t="t" r="r" b="b"/>
            <a:pathLst>
              <a:path w="6527223" h="5257066">
                <a:moveTo>
                  <a:pt x="0" y="0"/>
                </a:moveTo>
                <a:lnTo>
                  <a:pt x="6527223" y="0"/>
                </a:lnTo>
                <a:lnTo>
                  <a:pt x="6527223" y="5257066"/>
                </a:lnTo>
                <a:lnTo>
                  <a:pt x="0" y="5257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90" t="-208" b="-208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36329" y="1722589"/>
            <a:ext cx="1893199" cy="2045792"/>
            <a:chOff x="0" y="0"/>
            <a:chExt cx="561479" cy="6067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264165" y="1722589"/>
            <a:ext cx="1893199" cy="2045792"/>
            <a:chOff x="0" y="0"/>
            <a:chExt cx="561479" cy="6067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95663" y="1722589"/>
            <a:ext cx="1893199" cy="2045792"/>
            <a:chOff x="0" y="0"/>
            <a:chExt cx="561479" cy="6067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54306" y="1722589"/>
            <a:ext cx="1893199" cy="2045792"/>
            <a:chOff x="0" y="0"/>
            <a:chExt cx="561479" cy="6067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5801" y="856909"/>
            <a:ext cx="8395423" cy="701032"/>
            <a:chOff x="0" y="0"/>
            <a:chExt cx="2591180" cy="21636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91180" cy="216368"/>
            </a:xfrm>
            <a:custGeom>
              <a:avLst/>
              <a:gdLst/>
              <a:ahLst/>
              <a:cxnLst/>
              <a:rect l="l" t="t" r="r" b="b"/>
              <a:pathLst>
                <a:path w="2591180" h="216368">
                  <a:moveTo>
                    <a:pt x="12007" y="0"/>
                  </a:moveTo>
                  <a:lnTo>
                    <a:pt x="2579173" y="0"/>
                  </a:lnTo>
                  <a:cubicBezTo>
                    <a:pt x="2585804" y="0"/>
                    <a:pt x="2591180" y="5376"/>
                    <a:pt x="2591180" y="12007"/>
                  </a:cubicBezTo>
                  <a:lnTo>
                    <a:pt x="2591180" y="204361"/>
                  </a:lnTo>
                  <a:cubicBezTo>
                    <a:pt x="2591180" y="210992"/>
                    <a:pt x="2585804" y="216368"/>
                    <a:pt x="2579173" y="216368"/>
                  </a:cubicBezTo>
                  <a:lnTo>
                    <a:pt x="12007" y="216368"/>
                  </a:lnTo>
                  <a:cubicBezTo>
                    <a:pt x="5376" y="216368"/>
                    <a:pt x="0" y="210992"/>
                    <a:pt x="0" y="204361"/>
                  </a:cubicBezTo>
                  <a:lnTo>
                    <a:pt x="0" y="12007"/>
                  </a:lnTo>
                  <a:cubicBezTo>
                    <a:pt x="0" y="5376"/>
                    <a:pt x="5376" y="0"/>
                    <a:pt x="12007" y="0"/>
                  </a:cubicBezTo>
                  <a:close/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2591180" cy="32114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defTabSz="609630">
                <a:lnSpc>
                  <a:spcPts val="2079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85801" y="934497"/>
            <a:ext cx="8395423" cy="526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080"/>
              </a:lnSpc>
              <a:spcBef>
                <a:spcPct val="0"/>
              </a:spcBef>
            </a:pPr>
            <a:r>
              <a:rPr lang="en-US" sz="173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L'étude Alpha : pour progresser en faisant les devoirs et pour des moments en famille plus sereins 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3524" y="286393"/>
            <a:ext cx="6022476" cy="35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86"/>
              </a:lnSpc>
              <a:spcBef>
                <a:spcPct val="0"/>
              </a:spcBef>
            </a:pPr>
            <a:r>
              <a:rPr lang="en-US" sz="2133" b="1">
                <a:gradFill>
                  <a:gsLst>
                    <a:gs pos="0">
                      <a:srgbClr val="0097B2">
                        <a:alpha val="100000"/>
                      </a:srgbClr>
                    </a:gs>
                    <a:gs pos="100000">
                      <a:srgbClr val="7ED957">
                        <a:alpha val="100000"/>
                      </a:srgbClr>
                    </a:gs>
                  </a:gsLst>
                  <a:lin ang="0"/>
                </a:gradFill>
                <a:latin typeface="Montserrat Bold"/>
                <a:ea typeface="Montserrat Bold"/>
                <a:cs typeface="Montserrat Bold"/>
                <a:sym typeface="Montserrat Bold"/>
              </a:rPr>
              <a:t>Ce soir, laissez-nous gérer les devoirs !</a:t>
            </a:r>
          </a:p>
        </p:txBody>
      </p:sp>
      <p:sp>
        <p:nvSpPr>
          <p:cNvPr id="20" name="AutoShape 20"/>
          <p:cNvSpPr/>
          <p:nvPr/>
        </p:nvSpPr>
        <p:spPr>
          <a:xfrm>
            <a:off x="2453861" y="2869169"/>
            <a:ext cx="294090" cy="0"/>
          </a:xfrm>
          <a:prstGeom prst="line">
            <a:avLst/>
          </a:prstGeom>
          <a:ln w="28575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9335883" y="2869169"/>
            <a:ext cx="294090" cy="0"/>
          </a:xfrm>
          <a:prstGeom prst="line">
            <a:avLst/>
          </a:prstGeom>
          <a:ln w="28575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795218" y="2869169"/>
            <a:ext cx="294090" cy="0"/>
          </a:xfrm>
          <a:prstGeom prst="line">
            <a:avLst/>
          </a:prstGeom>
          <a:ln w="28575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7063719" y="2869169"/>
            <a:ext cx="294090" cy="0"/>
          </a:xfrm>
          <a:prstGeom prst="line">
            <a:avLst/>
          </a:prstGeom>
          <a:ln w="28575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Freeform 24"/>
          <p:cNvSpPr/>
          <p:nvPr/>
        </p:nvSpPr>
        <p:spPr>
          <a:xfrm>
            <a:off x="9206170" y="1782931"/>
            <a:ext cx="553517" cy="542830"/>
          </a:xfrm>
          <a:custGeom>
            <a:avLst/>
            <a:gdLst/>
            <a:ahLst/>
            <a:cxnLst/>
            <a:rect l="l" t="t" r="r" b="b"/>
            <a:pathLst>
              <a:path w="830275" h="814245">
                <a:moveTo>
                  <a:pt x="0" y="0"/>
                </a:moveTo>
                <a:lnTo>
                  <a:pt x="830275" y="0"/>
                </a:lnTo>
                <a:lnTo>
                  <a:pt x="830275" y="814244"/>
                </a:lnTo>
                <a:lnTo>
                  <a:pt x="0" y="814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68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2351061" y="1804501"/>
            <a:ext cx="499689" cy="499689"/>
          </a:xfrm>
          <a:custGeom>
            <a:avLst/>
            <a:gdLst/>
            <a:ahLst/>
            <a:cxnLst/>
            <a:rect l="l" t="t" r="r" b="b"/>
            <a:pathLst>
              <a:path w="749534" h="749534">
                <a:moveTo>
                  <a:pt x="0" y="0"/>
                </a:moveTo>
                <a:lnTo>
                  <a:pt x="749534" y="0"/>
                </a:lnTo>
                <a:lnTo>
                  <a:pt x="749534" y="749534"/>
                </a:lnTo>
                <a:lnTo>
                  <a:pt x="0" y="749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4628059" y="1758260"/>
            <a:ext cx="592171" cy="592171"/>
          </a:xfrm>
          <a:custGeom>
            <a:avLst/>
            <a:gdLst/>
            <a:ahLst/>
            <a:cxnLst/>
            <a:rect l="l" t="t" r="r" b="b"/>
            <a:pathLst>
              <a:path w="888256" h="888256">
                <a:moveTo>
                  <a:pt x="0" y="0"/>
                </a:moveTo>
                <a:lnTo>
                  <a:pt x="888257" y="0"/>
                </a:lnTo>
                <a:lnTo>
                  <a:pt x="888257" y="888256"/>
                </a:lnTo>
                <a:lnTo>
                  <a:pt x="0" y="8882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6997541" y="1838687"/>
            <a:ext cx="431319" cy="431319"/>
          </a:xfrm>
          <a:custGeom>
            <a:avLst/>
            <a:gdLst/>
            <a:ahLst/>
            <a:cxnLst/>
            <a:rect l="l" t="t" r="r" b="b"/>
            <a:pathLst>
              <a:path w="646979" h="646979">
                <a:moveTo>
                  <a:pt x="0" y="0"/>
                </a:moveTo>
                <a:lnTo>
                  <a:pt x="646979" y="0"/>
                </a:lnTo>
                <a:lnTo>
                  <a:pt x="646979" y="646978"/>
                </a:lnTo>
                <a:lnTo>
                  <a:pt x="0" y="6469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984462" y="2385180"/>
            <a:ext cx="1232887" cy="370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520"/>
              </a:lnSpc>
            </a:pPr>
            <a:r>
              <a:rPr lang="en-US" sz="1085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 DEVOIRS</a:t>
            </a:r>
          </a:p>
          <a:p>
            <a:pPr algn="ctr" defTabSz="609630">
              <a:lnSpc>
                <a:spcPts val="1520"/>
              </a:lnSpc>
            </a:pPr>
            <a:r>
              <a:rPr lang="en-US" sz="1085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SONT FAITS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807142" y="2385180"/>
            <a:ext cx="1351571" cy="37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520"/>
              </a:lnSpc>
            </a:pPr>
            <a:r>
              <a:rPr lang="en-US" sz="1085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RENTRER SEREIN</a:t>
            </a:r>
          </a:p>
          <a:p>
            <a:pPr algn="ctr" defTabSz="609630">
              <a:lnSpc>
                <a:spcPts val="1520"/>
              </a:lnSpc>
            </a:pPr>
            <a:r>
              <a:rPr lang="en-US" sz="1085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À LA MAISON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131581" y="2385180"/>
            <a:ext cx="1621363" cy="37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520"/>
              </a:lnSpc>
            </a:pPr>
            <a:r>
              <a:rPr lang="en-US" sz="1085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PROGRESSER VERS </a:t>
            </a:r>
          </a:p>
          <a:p>
            <a:pPr algn="ctr" defTabSz="609630">
              <a:lnSpc>
                <a:spcPts val="1520"/>
              </a:lnSpc>
            </a:pPr>
            <a:r>
              <a:rPr lang="en-US" sz="1085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L’AUTONOMIE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923810" y="2249066"/>
            <a:ext cx="2573907" cy="563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520"/>
              </a:lnSpc>
            </a:pPr>
            <a:r>
              <a:rPr lang="en-US" sz="1085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BILAN DE SÉANCE</a:t>
            </a:r>
          </a:p>
          <a:p>
            <a:pPr algn="ctr" defTabSz="609630">
              <a:lnSpc>
                <a:spcPts val="1520"/>
              </a:lnSpc>
            </a:pPr>
            <a:r>
              <a:rPr lang="en-US" sz="1085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 L’APPLICATION </a:t>
            </a:r>
          </a:p>
          <a:p>
            <a:pPr algn="ctr" defTabSz="609630">
              <a:lnSpc>
                <a:spcPts val="1520"/>
              </a:lnSpc>
            </a:pPr>
            <a:r>
              <a:rPr lang="en-US" sz="1085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“ÉTUDE ALPHA”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176814" y="2942194"/>
            <a:ext cx="1576130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Lors des devoirs, le tuteur propose des méthodes et donne confiance à l’élève.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631691" y="2976948"/>
            <a:ext cx="1702473" cy="256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Des moments en famille plus apaisés.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656058" y="2976948"/>
            <a:ext cx="188969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Les devoirs sont faits et compris, c’est la base de l’Étude Alpha !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287373" y="2976948"/>
            <a:ext cx="1846783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Le bilan récapitule ce qui a été fait, ce qui reste éventuellement à faire, les interrogations à venir...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8536329" y="3869927"/>
            <a:ext cx="1893199" cy="2045792"/>
            <a:chOff x="0" y="0"/>
            <a:chExt cx="561479" cy="60673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053213" y="5512216"/>
            <a:ext cx="2124816" cy="1502314"/>
            <a:chOff x="0" y="0"/>
            <a:chExt cx="2166480" cy="153177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66493" cy="1531747"/>
            </a:xfrm>
            <a:custGeom>
              <a:avLst/>
              <a:gdLst/>
              <a:ahLst/>
              <a:cxnLst/>
              <a:rect l="l" t="t" r="r" b="b"/>
              <a:pathLst>
                <a:path w="2166493" h="1531747">
                  <a:moveTo>
                    <a:pt x="0" y="0"/>
                  </a:moveTo>
                  <a:lnTo>
                    <a:pt x="2166493" y="0"/>
                  </a:lnTo>
                  <a:lnTo>
                    <a:pt x="2166493" y="1531747"/>
                  </a:lnTo>
                  <a:lnTo>
                    <a:pt x="0" y="1531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b="-1"/>
              </a:stretch>
            </a:blip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1" name="AutoShape 41"/>
          <p:cNvSpPr/>
          <p:nvPr/>
        </p:nvSpPr>
        <p:spPr>
          <a:xfrm>
            <a:off x="73588" y="671627"/>
            <a:ext cx="4404757" cy="12700"/>
          </a:xfrm>
          <a:prstGeom prst="line">
            <a:avLst/>
          </a:prstGeom>
          <a:ln w="66675" cap="flat">
            <a:solidFill>
              <a:srgbClr val="FF75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3995663" y="3869927"/>
            <a:ext cx="1893199" cy="2045792"/>
            <a:chOff x="0" y="0"/>
            <a:chExt cx="561479" cy="60673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5" name="AutoShape 45"/>
          <p:cNvSpPr/>
          <p:nvPr/>
        </p:nvSpPr>
        <p:spPr>
          <a:xfrm>
            <a:off x="4778623" y="4838006"/>
            <a:ext cx="327279" cy="0"/>
          </a:xfrm>
          <a:prstGeom prst="line">
            <a:avLst/>
          </a:prstGeom>
          <a:ln w="38100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Freeform 46"/>
          <p:cNvSpPr/>
          <p:nvPr/>
        </p:nvSpPr>
        <p:spPr>
          <a:xfrm>
            <a:off x="4590578" y="3843760"/>
            <a:ext cx="703369" cy="510787"/>
          </a:xfrm>
          <a:custGeom>
            <a:avLst/>
            <a:gdLst/>
            <a:ahLst/>
            <a:cxnLst/>
            <a:rect l="l" t="t" r="r" b="b"/>
            <a:pathLst>
              <a:path w="1055054" h="766181">
                <a:moveTo>
                  <a:pt x="0" y="0"/>
                </a:moveTo>
                <a:lnTo>
                  <a:pt x="1055055" y="0"/>
                </a:lnTo>
                <a:lnTo>
                  <a:pt x="1055055" y="766181"/>
                </a:lnTo>
                <a:lnTo>
                  <a:pt x="0" y="7661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804" t="-16298" r="-5015" b="-40436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7" name="Group 47"/>
          <p:cNvGrpSpPr/>
          <p:nvPr/>
        </p:nvGrpSpPr>
        <p:grpSpPr>
          <a:xfrm>
            <a:off x="6264165" y="3822179"/>
            <a:ext cx="1893199" cy="2045792"/>
            <a:chOff x="0" y="0"/>
            <a:chExt cx="561479" cy="606734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0" name="AutoShape 50"/>
          <p:cNvSpPr/>
          <p:nvPr/>
        </p:nvSpPr>
        <p:spPr>
          <a:xfrm>
            <a:off x="7047125" y="4838006"/>
            <a:ext cx="327279" cy="0"/>
          </a:xfrm>
          <a:prstGeom prst="line">
            <a:avLst/>
          </a:prstGeom>
          <a:ln w="38100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Freeform 51"/>
          <p:cNvSpPr/>
          <p:nvPr/>
        </p:nvSpPr>
        <p:spPr>
          <a:xfrm>
            <a:off x="6911042" y="3804247"/>
            <a:ext cx="763765" cy="517024"/>
          </a:xfrm>
          <a:custGeom>
            <a:avLst/>
            <a:gdLst/>
            <a:ahLst/>
            <a:cxnLst/>
            <a:rect l="l" t="t" r="r" b="b"/>
            <a:pathLst>
              <a:path w="1145648" h="775536">
                <a:moveTo>
                  <a:pt x="0" y="0"/>
                </a:moveTo>
                <a:lnTo>
                  <a:pt x="1145648" y="0"/>
                </a:lnTo>
                <a:lnTo>
                  <a:pt x="1145648" y="775536"/>
                </a:lnTo>
                <a:lnTo>
                  <a:pt x="0" y="7755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253" b="-48098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2" name="Group 52"/>
          <p:cNvGrpSpPr/>
          <p:nvPr/>
        </p:nvGrpSpPr>
        <p:grpSpPr>
          <a:xfrm>
            <a:off x="1663575" y="3869927"/>
            <a:ext cx="1893199" cy="2045792"/>
            <a:chOff x="0" y="0"/>
            <a:chExt cx="561479" cy="60673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61479" cy="606734"/>
            </a:xfrm>
            <a:custGeom>
              <a:avLst/>
              <a:gdLst/>
              <a:ahLst/>
              <a:cxnLst/>
              <a:rect l="l" t="t" r="r" b="b"/>
              <a:pathLst>
                <a:path w="561479" h="606734">
                  <a:moveTo>
                    <a:pt x="57251" y="0"/>
                  </a:moveTo>
                  <a:lnTo>
                    <a:pt x="504228" y="0"/>
                  </a:lnTo>
                  <a:cubicBezTo>
                    <a:pt x="519412" y="0"/>
                    <a:pt x="533974" y="6032"/>
                    <a:pt x="544710" y="16768"/>
                  </a:cubicBezTo>
                  <a:cubicBezTo>
                    <a:pt x="555447" y="27505"/>
                    <a:pt x="561479" y="42067"/>
                    <a:pt x="561479" y="57251"/>
                  </a:cubicBezTo>
                  <a:lnTo>
                    <a:pt x="561479" y="549484"/>
                  </a:lnTo>
                  <a:cubicBezTo>
                    <a:pt x="561479" y="564668"/>
                    <a:pt x="555447" y="579230"/>
                    <a:pt x="544710" y="589966"/>
                  </a:cubicBezTo>
                  <a:cubicBezTo>
                    <a:pt x="533974" y="600703"/>
                    <a:pt x="519412" y="606734"/>
                    <a:pt x="504228" y="606734"/>
                  </a:cubicBezTo>
                  <a:lnTo>
                    <a:pt x="57251" y="606734"/>
                  </a:lnTo>
                  <a:cubicBezTo>
                    <a:pt x="42067" y="606734"/>
                    <a:pt x="27505" y="600703"/>
                    <a:pt x="16768" y="589966"/>
                  </a:cubicBezTo>
                  <a:cubicBezTo>
                    <a:pt x="6032" y="579230"/>
                    <a:pt x="0" y="564668"/>
                    <a:pt x="0" y="549484"/>
                  </a:cubicBezTo>
                  <a:lnTo>
                    <a:pt x="0" y="57251"/>
                  </a:lnTo>
                  <a:cubicBezTo>
                    <a:pt x="0" y="42067"/>
                    <a:pt x="6032" y="27505"/>
                    <a:pt x="16768" y="16768"/>
                  </a:cubicBezTo>
                  <a:cubicBezTo>
                    <a:pt x="27505" y="6032"/>
                    <a:pt x="42067" y="0"/>
                    <a:pt x="57251" y="0"/>
                  </a:cubicBezTo>
                  <a:close/>
                </a:path>
              </a:pathLst>
            </a:custGeom>
            <a:solidFill>
              <a:srgbClr val="FFFFFF"/>
            </a:solidFill>
            <a:ln w="47625" cap="rnd">
              <a:solidFill>
                <a:srgbClr val="EEEEEE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61479" cy="63530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5" name="AutoShape 55"/>
          <p:cNvSpPr/>
          <p:nvPr/>
        </p:nvSpPr>
        <p:spPr>
          <a:xfrm>
            <a:off x="2446535" y="4838006"/>
            <a:ext cx="327279" cy="0"/>
          </a:xfrm>
          <a:prstGeom prst="line">
            <a:avLst/>
          </a:prstGeom>
          <a:ln w="38100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AutoShape 56"/>
          <p:cNvSpPr/>
          <p:nvPr/>
        </p:nvSpPr>
        <p:spPr>
          <a:xfrm>
            <a:off x="9319288" y="4838006"/>
            <a:ext cx="327279" cy="0"/>
          </a:xfrm>
          <a:prstGeom prst="line">
            <a:avLst/>
          </a:prstGeom>
          <a:ln w="38100" cap="flat">
            <a:solidFill>
              <a:srgbClr val="1E7A4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" name="Freeform 57"/>
          <p:cNvSpPr/>
          <p:nvPr/>
        </p:nvSpPr>
        <p:spPr>
          <a:xfrm>
            <a:off x="2240516" y="3873219"/>
            <a:ext cx="739315" cy="475411"/>
          </a:xfrm>
          <a:custGeom>
            <a:avLst/>
            <a:gdLst/>
            <a:ahLst/>
            <a:cxnLst/>
            <a:rect l="l" t="t" r="r" b="b"/>
            <a:pathLst>
              <a:path w="1108972" h="713116">
                <a:moveTo>
                  <a:pt x="0" y="0"/>
                </a:moveTo>
                <a:lnTo>
                  <a:pt x="1108973" y="0"/>
                </a:lnTo>
                <a:lnTo>
                  <a:pt x="1108973" y="713116"/>
                </a:lnTo>
                <a:lnTo>
                  <a:pt x="0" y="71311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24585" b="-30925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Freeform 58"/>
          <p:cNvSpPr/>
          <p:nvPr/>
        </p:nvSpPr>
        <p:spPr>
          <a:xfrm>
            <a:off x="9271711" y="3822179"/>
            <a:ext cx="422435" cy="427359"/>
          </a:xfrm>
          <a:custGeom>
            <a:avLst/>
            <a:gdLst/>
            <a:ahLst/>
            <a:cxnLst/>
            <a:rect l="l" t="t" r="r" b="b"/>
            <a:pathLst>
              <a:path w="633653" h="641038">
                <a:moveTo>
                  <a:pt x="0" y="0"/>
                </a:moveTo>
                <a:lnTo>
                  <a:pt x="633653" y="0"/>
                </a:lnTo>
                <a:lnTo>
                  <a:pt x="633653" y="641039"/>
                </a:lnTo>
                <a:lnTo>
                  <a:pt x="0" y="6410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5725" t="-20567" r="-26495" b="-29899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4327746" y="4341177"/>
            <a:ext cx="1229033" cy="41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ENCADRÉ PAR </a:t>
            </a:r>
          </a:p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 TUTEUR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044892" y="4940372"/>
            <a:ext cx="179474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Pédagogue et bienveillant, </a:t>
            </a:r>
          </a:p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généralement un étudiant, issu des meilleures formations.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267487" y="4940371"/>
            <a:ext cx="1886555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Il  veille au bon déroulement des séances, organisation, méthodologie, etc.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6399231" y="4341177"/>
            <a:ext cx="1623064" cy="41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 COORDINATEUR</a:t>
            </a:r>
          </a:p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PRÉSENT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849516" y="4341177"/>
            <a:ext cx="1521315" cy="41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 PETIT </a:t>
            </a:r>
          </a:p>
          <a:p>
            <a:pPr algn="ctr" defTabSz="609630">
              <a:lnSpc>
                <a:spcPts val="1691"/>
              </a:lnSpc>
            </a:pPr>
            <a:r>
              <a:rPr lang="en-US" sz="1208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GROUPE D’ÉLÈVES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775994" y="4362033"/>
            <a:ext cx="1413869" cy="419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91"/>
              </a:lnSpc>
            </a:pPr>
            <a:r>
              <a:rPr lang="en-US" sz="1208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SÉCURITÉ </a:t>
            </a:r>
          </a:p>
          <a:p>
            <a:pPr algn="ctr" defTabSz="609630">
              <a:lnSpc>
                <a:spcPts val="1691"/>
              </a:lnSpc>
            </a:pPr>
            <a:r>
              <a:rPr lang="en-US" sz="1208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 ENFANTS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691881" y="4940372"/>
            <a:ext cx="183658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6 à 8 au primaire</a:t>
            </a:r>
          </a:p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4 à 6 au collège - lycée</a:t>
            </a:r>
          </a:p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Pour une ambiance studieuse et une émulation collective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8532667" y="4940372"/>
            <a:ext cx="1900523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20"/>
              </a:lnSpc>
              <a:spcBef>
                <a:spcPct val="0"/>
              </a:spcBef>
            </a:pPr>
            <a:r>
              <a:rPr lang="en-US" sz="1000">
                <a:solidFill>
                  <a:srgbClr val="085577"/>
                </a:solidFill>
                <a:latin typeface="Montserrat"/>
                <a:ea typeface="Montserrat"/>
                <a:cs typeface="Montserrat"/>
                <a:sym typeface="Montserrat"/>
              </a:rPr>
              <a:t>Pas de face-à-face, coordinateur présent, salles ouvertes, casiers judiciaires vérifiés, vigilance constante.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958202" y="5595948"/>
            <a:ext cx="1968121" cy="245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031"/>
              </a:lnSpc>
            </a:pPr>
            <a:r>
              <a:rPr lang="en-US" sz="737" i="1">
                <a:solidFill>
                  <a:srgbClr val="085577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Nous ne pouvons pas vous garantir </a:t>
            </a:r>
          </a:p>
          <a:p>
            <a:pPr algn="ctr" defTabSz="609630">
              <a:lnSpc>
                <a:spcPts val="1031"/>
              </a:lnSpc>
              <a:spcBef>
                <a:spcPct val="0"/>
              </a:spcBef>
            </a:pPr>
            <a:r>
              <a:rPr lang="en-US" sz="737" i="1">
                <a:solidFill>
                  <a:srgbClr val="085577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que le tuteur sera toujours le même.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641922" y="6172200"/>
            <a:ext cx="8395423" cy="526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080"/>
              </a:lnSpc>
              <a:spcBef>
                <a:spcPct val="0"/>
              </a:spcBef>
            </a:pPr>
            <a:r>
              <a:rPr lang="en-US" sz="1733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LES SÉANCES ET LES TUTEURS SONT ADAPTÉS AUX ÉLÈVES QU’ILS ENCADRENT : PRIMAIRE, COLLÈGE, LYCÉE, MATIÈRES, ETC.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53213" y="5512216"/>
            <a:ext cx="2124816" cy="1502314"/>
            <a:chOff x="0" y="0"/>
            <a:chExt cx="2166480" cy="15317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6493" cy="1531747"/>
            </a:xfrm>
            <a:custGeom>
              <a:avLst/>
              <a:gdLst/>
              <a:ahLst/>
              <a:cxnLst/>
              <a:rect l="l" t="t" r="r" b="b"/>
              <a:pathLst>
                <a:path w="2166493" h="1531747">
                  <a:moveTo>
                    <a:pt x="0" y="0"/>
                  </a:moveTo>
                  <a:lnTo>
                    <a:pt x="2166493" y="0"/>
                  </a:lnTo>
                  <a:lnTo>
                    <a:pt x="2166493" y="1531747"/>
                  </a:lnTo>
                  <a:lnTo>
                    <a:pt x="0" y="1531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588" y="313063"/>
            <a:ext cx="10579639" cy="35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86"/>
              </a:lnSpc>
              <a:spcBef>
                <a:spcPct val="0"/>
              </a:spcBef>
            </a:pPr>
            <a:r>
              <a:rPr lang="en-US" sz="2133" b="1">
                <a:gradFill>
                  <a:gsLst>
                    <a:gs pos="0">
                      <a:srgbClr val="0097B2">
                        <a:alpha val="100000"/>
                      </a:srgbClr>
                    </a:gs>
                    <a:gs pos="100000">
                      <a:srgbClr val="7ED957">
                        <a:alpha val="100000"/>
                      </a:srgbClr>
                    </a:gs>
                  </a:gsLst>
                  <a:lin ang="0"/>
                </a:gradFill>
                <a:latin typeface="Montserrat Bold"/>
                <a:ea typeface="Montserrat Bold"/>
                <a:cs typeface="Montserrat Bold"/>
                <a:sym typeface="Montserrat Bold"/>
              </a:rPr>
              <a:t>En pratique : l’application « Étude Alpha »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634" y="192675"/>
            <a:ext cx="3378997" cy="5917496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594669" y="974952"/>
            <a:ext cx="7050739" cy="2454049"/>
            <a:chOff x="0" y="0"/>
            <a:chExt cx="2176154" cy="7574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76154" cy="757423"/>
            </a:xfrm>
            <a:custGeom>
              <a:avLst/>
              <a:gdLst/>
              <a:ahLst/>
              <a:cxnLst/>
              <a:rect l="l" t="t" r="r" b="b"/>
              <a:pathLst>
                <a:path w="2176154" h="757423">
                  <a:moveTo>
                    <a:pt x="14297" y="0"/>
                  </a:moveTo>
                  <a:lnTo>
                    <a:pt x="2161857" y="0"/>
                  </a:lnTo>
                  <a:cubicBezTo>
                    <a:pt x="2169753" y="0"/>
                    <a:pt x="2176154" y="6401"/>
                    <a:pt x="2176154" y="14297"/>
                  </a:cubicBezTo>
                  <a:lnTo>
                    <a:pt x="2176154" y="743125"/>
                  </a:lnTo>
                  <a:cubicBezTo>
                    <a:pt x="2176154" y="751021"/>
                    <a:pt x="2169753" y="757423"/>
                    <a:pt x="2161857" y="757423"/>
                  </a:cubicBezTo>
                  <a:lnTo>
                    <a:pt x="14297" y="757423"/>
                  </a:lnTo>
                  <a:cubicBezTo>
                    <a:pt x="6401" y="757423"/>
                    <a:pt x="0" y="751021"/>
                    <a:pt x="0" y="743125"/>
                  </a:cubicBezTo>
                  <a:lnTo>
                    <a:pt x="0" y="14297"/>
                  </a:lnTo>
                  <a:cubicBezTo>
                    <a:pt x="0" y="6401"/>
                    <a:pt x="6401" y="0"/>
                    <a:pt x="14297" y="0"/>
                  </a:cubicBezTo>
                  <a:close/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2176154" cy="8812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defTabSz="609630">
                <a:lnSpc>
                  <a:spcPts val="255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2767013" y="4039782"/>
            <a:ext cx="3412118" cy="1433701"/>
          </a:xfrm>
          <a:custGeom>
            <a:avLst/>
            <a:gdLst/>
            <a:ahLst/>
            <a:cxnLst/>
            <a:rect l="l" t="t" r="r" b="b"/>
            <a:pathLst>
              <a:path w="5118177" h="2150551">
                <a:moveTo>
                  <a:pt x="0" y="0"/>
                </a:moveTo>
                <a:lnTo>
                  <a:pt x="5118177" y="0"/>
                </a:lnTo>
                <a:lnTo>
                  <a:pt x="5118177" y="2150551"/>
                </a:lnTo>
                <a:lnTo>
                  <a:pt x="0" y="21505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4967" b="-40659"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524416" y="5657633"/>
            <a:ext cx="7864970" cy="1015207"/>
            <a:chOff x="0" y="0"/>
            <a:chExt cx="2427460" cy="3133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27460" cy="313336"/>
            </a:xfrm>
            <a:custGeom>
              <a:avLst/>
              <a:gdLst/>
              <a:ahLst/>
              <a:cxnLst/>
              <a:rect l="l" t="t" r="r" b="b"/>
              <a:pathLst>
                <a:path w="2427460" h="313336">
                  <a:moveTo>
                    <a:pt x="12817" y="0"/>
                  </a:moveTo>
                  <a:lnTo>
                    <a:pt x="2414643" y="0"/>
                  </a:lnTo>
                  <a:cubicBezTo>
                    <a:pt x="2421721" y="0"/>
                    <a:pt x="2427460" y="5738"/>
                    <a:pt x="2427460" y="12817"/>
                  </a:cubicBezTo>
                  <a:lnTo>
                    <a:pt x="2427460" y="300518"/>
                  </a:lnTo>
                  <a:cubicBezTo>
                    <a:pt x="2427460" y="303918"/>
                    <a:pt x="2426109" y="307178"/>
                    <a:pt x="2423706" y="309581"/>
                  </a:cubicBezTo>
                  <a:cubicBezTo>
                    <a:pt x="2421302" y="311985"/>
                    <a:pt x="2418042" y="313336"/>
                    <a:pt x="2414643" y="313336"/>
                  </a:cubicBezTo>
                  <a:lnTo>
                    <a:pt x="12817" y="313336"/>
                  </a:lnTo>
                  <a:cubicBezTo>
                    <a:pt x="9418" y="313336"/>
                    <a:pt x="6158" y="311985"/>
                    <a:pt x="3754" y="309581"/>
                  </a:cubicBezTo>
                  <a:cubicBezTo>
                    <a:pt x="1350" y="307178"/>
                    <a:pt x="0" y="303918"/>
                    <a:pt x="0" y="300518"/>
                  </a:cubicBezTo>
                  <a:lnTo>
                    <a:pt x="0" y="12817"/>
                  </a:lnTo>
                  <a:cubicBezTo>
                    <a:pt x="0" y="9418"/>
                    <a:pt x="1350" y="6158"/>
                    <a:pt x="3754" y="3754"/>
                  </a:cubicBezTo>
                  <a:cubicBezTo>
                    <a:pt x="6158" y="1350"/>
                    <a:pt x="9418" y="0"/>
                    <a:pt x="12817" y="0"/>
                  </a:cubicBezTo>
                  <a:close/>
                </a:path>
              </a:pathLst>
            </a:custGeom>
            <a:solidFill>
              <a:srgbClr val="ED7D31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04775"/>
              <a:ext cx="2427460" cy="41811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defTabSz="609630">
                <a:lnSpc>
                  <a:spcPts val="2079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691515" y="3524251"/>
            <a:ext cx="5857595" cy="35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86"/>
              </a:lnSpc>
              <a:spcBef>
                <a:spcPct val="0"/>
              </a:spcBef>
            </a:pPr>
            <a:r>
              <a:rPr lang="en-US" sz="2133" b="1">
                <a:gradFill>
                  <a:gsLst>
                    <a:gs pos="0">
                      <a:srgbClr val="0097B2">
                        <a:alpha val="100000"/>
                      </a:srgbClr>
                    </a:gs>
                    <a:gs pos="100000">
                      <a:srgbClr val="7ED957">
                        <a:alpha val="100000"/>
                      </a:srgbClr>
                    </a:gs>
                  </a:gsLst>
                  <a:lin ang="0"/>
                </a:gradFill>
                <a:latin typeface="Montserrat Bold"/>
                <a:ea typeface="Montserrat Bold"/>
                <a:cs typeface="Montserrat Bold"/>
                <a:sym typeface="Montserrat Bold"/>
              </a:rPr>
              <a:t>À télécharger dans les stores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5781675"/>
            <a:ext cx="7341503" cy="795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080"/>
              </a:lnSpc>
              <a:spcBef>
                <a:spcPct val="0"/>
              </a:spcBef>
            </a:pPr>
            <a:r>
              <a:rPr lang="en-US" sz="1733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Attention : 1) l’inscription se fait sur le site (tapez “Étude Alpha” sur Google) et 2) ensuite seulement, vous pouvez utiliser l’application.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3588" y="671627"/>
            <a:ext cx="4404757" cy="12700"/>
          </a:xfrm>
          <a:prstGeom prst="line">
            <a:avLst/>
          </a:prstGeom>
          <a:ln w="66675" cap="flat">
            <a:solidFill>
              <a:srgbClr val="FF75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85800" y="1117600"/>
            <a:ext cx="6934772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000"/>
              </a:lnSpc>
            </a:pPr>
            <a:r>
              <a:rPr lang="en-US" sz="16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L'application Étude Alpha :</a:t>
            </a:r>
          </a:p>
          <a:p>
            <a:pPr marL="359852" lvl="1" indent="-179926" defTabSz="609630">
              <a:lnSpc>
                <a:spcPts val="2000"/>
              </a:lnSpc>
              <a:buFont typeface="Arial"/>
              <a:buChar char="•"/>
            </a:pPr>
            <a:r>
              <a:rPr lang="en-US" sz="16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Recevez le bilan de chaque séance : quels sont les devoirs faits ou restants, quelles sont les prochaines interrogations ou les devoirs à venir</a:t>
            </a:r>
          </a:p>
          <a:p>
            <a:pPr marL="359852" lvl="1" indent="-179926" defTabSz="609630">
              <a:lnSpc>
                <a:spcPts val="2000"/>
              </a:lnSpc>
              <a:buFont typeface="Arial"/>
              <a:buChar char="•"/>
            </a:pPr>
            <a:r>
              <a:rPr lang="en-US" sz="16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Envoyez des consignes pour la séance suivante</a:t>
            </a:r>
          </a:p>
          <a:p>
            <a:pPr marL="359852" lvl="1" indent="-179926" defTabSz="609630">
              <a:lnSpc>
                <a:spcPts val="2000"/>
              </a:lnSpc>
              <a:buFont typeface="Arial"/>
              <a:buChar char="•"/>
            </a:pPr>
            <a:r>
              <a:rPr lang="en-US" sz="16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Notez la qualité de l’étude et nous écrire votre ressenti, ce qui nous permet d’ajuster rapidement</a:t>
            </a:r>
          </a:p>
          <a:p>
            <a:pPr marL="359852" lvl="1" indent="-179926" defTabSz="609630">
              <a:lnSpc>
                <a:spcPts val="2000"/>
              </a:lnSpc>
              <a:buFont typeface="Arial"/>
              <a:buChar char="•"/>
            </a:pPr>
            <a:r>
              <a:rPr lang="en-US" sz="16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Signalez une absence et reportez la séance</a:t>
            </a:r>
          </a:p>
          <a:p>
            <a:pPr defTabSz="609630">
              <a:lnSpc>
                <a:spcPts val="2000"/>
              </a:lnSpc>
              <a:spcBef>
                <a:spcPct val="0"/>
              </a:spcBef>
            </a:pPr>
            <a:endParaRPr lang="en-US" sz="1667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046" y="1925199"/>
            <a:ext cx="1511080" cy="151108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7358155" y="-828925"/>
            <a:ext cx="5040000" cy="3565800"/>
          </a:xfrm>
          <a:custGeom>
            <a:avLst/>
            <a:gdLst/>
            <a:ahLst/>
            <a:cxnLst/>
            <a:rect l="l" t="t" r="r" b="b"/>
            <a:pathLst>
              <a:path w="7560000" h="5348700">
                <a:moveTo>
                  <a:pt x="0" y="0"/>
                </a:moveTo>
                <a:lnTo>
                  <a:pt x="7560000" y="0"/>
                </a:lnTo>
                <a:lnTo>
                  <a:pt x="7560000" y="5348700"/>
                </a:lnTo>
                <a:lnTo>
                  <a:pt x="0" y="534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1000"/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7631" y="1925541"/>
            <a:ext cx="1510396" cy="151039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904458" y="3264973"/>
            <a:ext cx="3104257" cy="49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027"/>
              </a:lnSpc>
            </a:pP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S’inscrire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à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une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visioconférence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 defTabSz="609630">
              <a:lnSpc>
                <a:spcPts val="2027"/>
              </a:lnSpc>
              <a:spcBef>
                <a:spcPct val="0"/>
              </a:spcBef>
            </a:pP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présentation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06997" y="3264973"/>
            <a:ext cx="3471664" cy="49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027"/>
              </a:lnSpc>
            </a:pPr>
            <a:r>
              <a:rPr lang="en-US" sz="1447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Télécharger la plaquette spécifique </a:t>
            </a:r>
          </a:p>
          <a:p>
            <a:pPr algn="ctr" defTabSz="609630">
              <a:lnSpc>
                <a:spcPts val="2027"/>
              </a:lnSpc>
              <a:spcBef>
                <a:spcPct val="0"/>
              </a:spcBef>
            </a:pPr>
            <a:r>
              <a:rPr lang="en-US" sz="1447" b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à l’établissement de votre enfant.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79130" y="5596160"/>
            <a:ext cx="12505615" cy="1236440"/>
            <a:chOff x="0" y="-28575"/>
            <a:chExt cx="3479099" cy="328651"/>
          </a:xfrm>
        </p:grpSpPr>
        <p:sp>
          <p:nvSpPr>
            <p:cNvPr id="8" name="Freeform 8"/>
            <p:cNvSpPr/>
            <p:nvPr/>
          </p:nvSpPr>
          <p:spPr>
            <a:xfrm>
              <a:off x="0" y="41358"/>
              <a:ext cx="3479098" cy="258718"/>
            </a:xfrm>
            <a:custGeom>
              <a:avLst/>
              <a:gdLst/>
              <a:ahLst/>
              <a:cxnLst/>
              <a:rect l="l" t="t" r="r" b="b"/>
              <a:pathLst>
                <a:path w="3479098" h="258718">
                  <a:moveTo>
                    <a:pt x="0" y="0"/>
                  </a:moveTo>
                  <a:lnTo>
                    <a:pt x="3479098" y="0"/>
                  </a:lnTo>
                  <a:lnTo>
                    <a:pt x="3479098" y="258718"/>
                  </a:lnTo>
                  <a:lnTo>
                    <a:pt x="0" y="258718"/>
                  </a:lnTo>
                  <a:close/>
                </a:path>
              </a:pathLst>
            </a:custGeom>
            <a:solidFill>
              <a:srgbClr val="085577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479099" cy="2872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9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41271" y="5765800"/>
            <a:ext cx="2224093" cy="703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112"/>
              </a:lnSpc>
            </a:pPr>
            <a:r>
              <a:rPr lang="en-US" sz="197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+ 10</a:t>
            </a:r>
          </a:p>
          <a:p>
            <a:pPr algn="ctr" defTabSz="609630">
              <a:lnSpc>
                <a:spcPts val="1465"/>
              </a:lnSpc>
              <a:spcBef>
                <a:spcPct val="0"/>
              </a:spcBef>
            </a:pPr>
            <a:r>
              <a:rPr lang="en-US" sz="1047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ANNÉES D’EXISTENCE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06337" y="5765800"/>
            <a:ext cx="2463441" cy="741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87"/>
              </a:lnSpc>
            </a:pPr>
            <a:r>
              <a:rPr lang="en-US" sz="2061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+ 25 000</a:t>
            </a:r>
          </a:p>
          <a:p>
            <a:pPr algn="ctr" defTabSz="609630">
              <a:lnSpc>
                <a:spcPts val="1623"/>
              </a:lnSpc>
              <a:spcBef>
                <a:spcPct val="0"/>
              </a:spcBef>
            </a:pPr>
            <a:r>
              <a:rPr lang="en-US" sz="115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ÉLÈVES ACCOMPAGNÉS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67766" y="5765800"/>
            <a:ext cx="2463441" cy="985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555"/>
              </a:lnSpc>
            </a:pPr>
            <a:r>
              <a:rPr lang="en-US" sz="218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+ 100</a:t>
            </a:r>
          </a:p>
          <a:p>
            <a:pPr algn="ctr" defTabSz="609630">
              <a:lnSpc>
                <a:spcPts val="1623"/>
              </a:lnSpc>
            </a:pPr>
            <a:r>
              <a:rPr lang="en-US" sz="115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ÉTABLISSEMENTS PARTENAIRES</a:t>
            </a:r>
          </a:p>
          <a:p>
            <a:pPr algn="ctr" defTabSz="609630">
              <a:lnSpc>
                <a:spcPts val="1623"/>
              </a:lnSpc>
              <a:spcBef>
                <a:spcPct val="0"/>
              </a:spcBef>
            </a:pPr>
            <a:r>
              <a:rPr lang="en-US" sz="115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PARTOUT EN FRANCE</a:t>
            </a:r>
          </a:p>
        </p:txBody>
      </p:sp>
      <p:sp>
        <p:nvSpPr>
          <p:cNvPr id="13" name="AutoShape 13"/>
          <p:cNvSpPr/>
          <p:nvPr/>
        </p:nvSpPr>
        <p:spPr>
          <a:xfrm>
            <a:off x="2525017" y="6275443"/>
            <a:ext cx="319783" cy="0"/>
          </a:xfrm>
          <a:prstGeom prst="line">
            <a:avLst/>
          </a:prstGeom>
          <a:ln w="28575" cap="flat">
            <a:solidFill>
              <a:srgbClr val="FF75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875683" y="6275443"/>
            <a:ext cx="319783" cy="0"/>
          </a:xfrm>
          <a:prstGeom prst="line">
            <a:avLst/>
          </a:prstGeom>
          <a:ln w="28575" cap="flat">
            <a:solidFill>
              <a:srgbClr val="FF75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788400" y="6273991"/>
            <a:ext cx="319783" cy="0"/>
          </a:xfrm>
          <a:prstGeom prst="line">
            <a:avLst/>
          </a:prstGeom>
          <a:ln w="28575" cap="flat">
            <a:solidFill>
              <a:srgbClr val="FF751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155288" y="6160262"/>
            <a:ext cx="0" cy="459393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7679006" y="6160262"/>
            <a:ext cx="0" cy="459393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2082800" y="4705948"/>
            <a:ext cx="6847181" cy="998541"/>
            <a:chOff x="0" y="0"/>
            <a:chExt cx="2173432" cy="3169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3432" cy="316957"/>
            </a:xfrm>
            <a:custGeom>
              <a:avLst/>
              <a:gdLst/>
              <a:ahLst/>
              <a:cxnLst/>
              <a:rect l="l" t="t" r="r" b="b"/>
              <a:pathLst>
                <a:path w="2173432" h="316957">
                  <a:moveTo>
                    <a:pt x="15829" y="0"/>
                  </a:moveTo>
                  <a:lnTo>
                    <a:pt x="2157603" y="0"/>
                  </a:lnTo>
                  <a:cubicBezTo>
                    <a:pt x="2161801" y="0"/>
                    <a:pt x="2165827" y="1668"/>
                    <a:pt x="2168796" y="4636"/>
                  </a:cubicBezTo>
                  <a:cubicBezTo>
                    <a:pt x="2171764" y="7605"/>
                    <a:pt x="2173432" y="11631"/>
                    <a:pt x="2173432" y="15829"/>
                  </a:cubicBezTo>
                  <a:lnTo>
                    <a:pt x="2173432" y="301128"/>
                  </a:lnTo>
                  <a:cubicBezTo>
                    <a:pt x="2173432" y="309870"/>
                    <a:pt x="2166345" y="316957"/>
                    <a:pt x="2157603" y="316957"/>
                  </a:cubicBezTo>
                  <a:lnTo>
                    <a:pt x="15829" y="316957"/>
                  </a:lnTo>
                  <a:cubicBezTo>
                    <a:pt x="11631" y="316957"/>
                    <a:pt x="7605" y="315289"/>
                    <a:pt x="4636" y="312321"/>
                  </a:cubicBezTo>
                  <a:cubicBezTo>
                    <a:pt x="1668" y="309352"/>
                    <a:pt x="0" y="305326"/>
                    <a:pt x="0" y="301128"/>
                  </a:cubicBezTo>
                  <a:lnTo>
                    <a:pt x="0" y="15829"/>
                  </a:lnTo>
                  <a:cubicBezTo>
                    <a:pt x="0" y="11631"/>
                    <a:pt x="1668" y="7605"/>
                    <a:pt x="4636" y="4636"/>
                  </a:cubicBezTo>
                  <a:cubicBezTo>
                    <a:pt x="7605" y="1668"/>
                    <a:pt x="11631" y="0"/>
                    <a:pt x="15829" y="0"/>
                  </a:cubicBezTo>
                  <a:close/>
                </a:path>
              </a:pathLst>
            </a:custGeom>
            <a:solidFill>
              <a:srgbClr val="085577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2173432" cy="3455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AutoShape 21"/>
          <p:cNvSpPr/>
          <p:nvPr/>
        </p:nvSpPr>
        <p:spPr>
          <a:xfrm>
            <a:off x="5622000" y="4860626"/>
            <a:ext cx="0" cy="76894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6611709" y="5120734"/>
            <a:ext cx="123645" cy="123645"/>
          </a:xfrm>
          <a:custGeom>
            <a:avLst/>
            <a:gdLst/>
            <a:ahLst/>
            <a:cxnLst/>
            <a:rect l="l" t="t" r="r" b="b"/>
            <a:pathLst>
              <a:path w="185468" h="185468">
                <a:moveTo>
                  <a:pt x="0" y="0"/>
                </a:moveTo>
                <a:lnTo>
                  <a:pt x="185469" y="0"/>
                </a:lnTo>
                <a:lnTo>
                  <a:pt x="185469" y="185469"/>
                </a:lnTo>
                <a:lnTo>
                  <a:pt x="0" y="185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6607846" y="5311787"/>
            <a:ext cx="175087" cy="125407"/>
          </a:xfrm>
          <a:custGeom>
            <a:avLst/>
            <a:gdLst/>
            <a:ahLst/>
            <a:cxnLst/>
            <a:rect l="l" t="t" r="r" b="b"/>
            <a:pathLst>
              <a:path w="262631" h="188110">
                <a:moveTo>
                  <a:pt x="0" y="0"/>
                </a:moveTo>
                <a:lnTo>
                  <a:pt x="262631" y="0"/>
                </a:lnTo>
                <a:lnTo>
                  <a:pt x="262631" y="188110"/>
                </a:lnTo>
                <a:lnTo>
                  <a:pt x="0" y="188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5768050" y="4871062"/>
            <a:ext cx="710747" cy="71074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7A4A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12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Freeform 27"/>
          <p:cNvSpPr/>
          <p:nvPr/>
        </p:nvSpPr>
        <p:spPr>
          <a:xfrm>
            <a:off x="5936081" y="5063275"/>
            <a:ext cx="374687" cy="326319"/>
          </a:xfrm>
          <a:custGeom>
            <a:avLst/>
            <a:gdLst/>
            <a:ahLst/>
            <a:cxnLst/>
            <a:rect l="l" t="t" r="r" b="b"/>
            <a:pathLst>
              <a:path w="562031" h="489478">
                <a:moveTo>
                  <a:pt x="0" y="0"/>
                </a:moveTo>
                <a:lnTo>
                  <a:pt x="562031" y="0"/>
                </a:lnTo>
                <a:lnTo>
                  <a:pt x="562031" y="489479"/>
                </a:lnTo>
                <a:lnTo>
                  <a:pt x="0" y="4894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2139641" y="4871062"/>
            <a:ext cx="710747" cy="710747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751F"/>
            </a:solid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307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1" name="Freeform 31"/>
          <p:cNvSpPr/>
          <p:nvPr/>
        </p:nvSpPr>
        <p:spPr>
          <a:xfrm>
            <a:off x="2296122" y="4994675"/>
            <a:ext cx="397785" cy="463521"/>
          </a:xfrm>
          <a:custGeom>
            <a:avLst/>
            <a:gdLst/>
            <a:ahLst/>
            <a:cxnLst/>
            <a:rect l="l" t="t" r="r" b="b"/>
            <a:pathLst>
              <a:path w="596678" h="695281">
                <a:moveTo>
                  <a:pt x="0" y="0"/>
                </a:moveTo>
                <a:lnTo>
                  <a:pt x="596678" y="0"/>
                </a:lnTo>
                <a:lnTo>
                  <a:pt x="596678" y="695281"/>
                </a:lnTo>
                <a:lnTo>
                  <a:pt x="0" y="6952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923679" y="4914904"/>
            <a:ext cx="2631689" cy="394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584"/>
              </a:lnSpc>
            </a:pPr>
            <a:r>
              <a:rPr lang="en-US" sz="113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INSCRIPTION ET RENSEIGNEMENTS SUR NOTRE SITE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376877" y="5308327"/>
            <a:ext cx="1887267" cy="189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580"/>
              </a:lnSpc>
            </a:pPr>
            <a:r>
              <a:rPr lang="en-US" sz="112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www.alphaeducation.fr</a:t>
            </a:r>
            <a:endParaRPr lang="en-US" sz="112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6460112" y="4914904"/>
            <a:ext cx="1843708" cy="189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1580"/>
              </a:lnSpc>
            </a:pPr>
            <a:r>
              <a:rPr lang="en-US" sz="112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 QUESTIONS ?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51442" y="5099241"/>
            <a:ext cx="1164630" cy="189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580"/>
              </a:lnSpc>
              <a:spcBef>
                <a:spcPct val="0"/>
              </a:spcBef>
            </a:pPr>
            <a:r>
              <a:rPr lang="en-US" sz="112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01 76 40 13 52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36651" y="5262618"/>
            <a:ext cx="1838939" cy="189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580"/>
              </a:lnSpc>
              <a:spcBef>
                <a:spcPct val="0"/>
              </a:spcBef>
            </a:pPr>
            <a:r>
              <a:rPr lang="en-US" sz="112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albert@alphaeducation.fr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2958511" y="72631"/>
            <a:ext cx="5225378" cy="1752128"/>
            <a:chOff x="0" y="0"/>
            <a:chExt cx="2479178" cy="83129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479191" cy="831283"/>
            </a:xfrm>
            <a:custGeom>
              <a:avLst/>
              <a:gdLst/>
              <a:ahLst/>
              <a:cxnLst/>
              <a:rect l="l" t="t" r="r" b="b"/>
              <a:pathLst>
                <a:path w="2479191" h="831283">
                  <a:moveTo>
                    <a:pt x="0" y="0"/>
                  </a:moveTo>
                  <a:lnTo>
                    <a:pt x="2479191" y="0"/>
                  </a:lnTo>
                  <a:lnTo>
                    <a:pt x="2479191" y="831283"/>
                  </a:lnTo>
                  <a:lnTo>
                    <a:pt x="0" y="831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432" b="-55432"/>
              </a:stretch>
            </a:blipFill>
          </p:spPr>
          <p:txBody>
            <a:bodyPr/>
            <a:lstStyle/>
            <a:p>
              <a:pPr defTabSz="609630"/>
              <a:endParaRPr lang="fr-FR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2701046" y="3958075"/>
            <a:ext cx="5819213" cy="494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027"/>
              </a:lnSpc>
            </a:pP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 sur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notre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site internet :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www.alphaeducation.fr</a:t>
            </a:r>
            <a:endParaRPr lang="en-US" sz="1447" b="1" dirty="0">
              <a:solidFill>
                <a:srgbClr val="08557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 defTabSz="609630">
              <a:lnSpc>
                <a:spcPts val="2027"/>
              </a:lnSpc>
              <a:spcBef>
                <a:spcPct val="0"/>
              </a:spcBef>
            </a:pP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/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1447" b="1" dirty="0" err="1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tapant</a:t>
            </a:r>
            <a:r>
              <a:rPr lang="en-US" sz="1447" b="1" dirty="0">
                <a:solidFill>
                  <a:srgbClr val="08557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« Étude Alpha » sur Google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5FB8712-E506-EFBA-3B89-6590DC7BF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17" y="38100"/>
            <a:ext cx="10188941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36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66FCB3C-7E32-0E88-AE5B-3E77FB847D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1" y="52007"/>
            <a:ext cx="9818914" cy="670140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7B8CB7B-05D3-C3C5-7DB9-97480300653C}"/>
              </a:ext>
            </a:extLst>
          </p:cNvPr>
          <p:cNvSpPr txBox="1"/>
          <p:nvPr/>
        </p:nvSpPr>
        <p:spPr>
          <a:xfrm>
            <a:off x="2667000" y="1501549"/>
            <a:ext cx="7478486" cy="3854901"/>
          </a:xfrm>
          <a:prstGeom prst="rect">
            <a:avLst/>
          </a:prstGeom>
          <a:solidFill>
            <a:srgbClr val="FF0066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FR" sz="600" dirty="0"/>
          </a:p>
          <a:p>
            <a:endParaRPr lang="fr-FR" dirty="0"/>
          </a:p>
          <a:p>
            <a:pPr algn="ctr">
              <a:lnSpc>
                <a:spcPct val="150000"/>
              </a:lnSpc>
            </a:pPr>
            <a:r>
              <a:rPr lang="fr-FR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Save the date</a:t>
            </a:r>
          </a:p>
          <a:p>
            <a:pPr algn="ctr">
              <a:lnSpc>
                <a:spcPct val="150000"/>
              </a:lnSpc>
            </a:pPr>
            <a:r>
              <a:rPr lang="fr-FR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Soirée de la Fondation </a:t>
            </a:r>
          </a:p>
          <a:p>
            <a:pPr algn="ctr">
              <a:lnSpc>
                <a:spcPct val="150000"/>
              </a:lnSpc>
            </a:pPr>
            <a:r>
              <a:rPr lang="fr-FR" sz="3600" b="1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 jeudi 19 novembre 2026</a:t>
            </a:r>
          </a:p>
          <a:p>
            <a:pPr>
              <a:lnSpc>
                <a:spcPct val="150000"/>
              </a:lnSpc>
            </a:pPr>
            <a:endParaRPr lang="fr-FR" sz="2000" dirty="0"/>
          </a:p>
          <a:p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304083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CEA94-3F68-3398-1165-960B4F79E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FFDE7D-712F-90E4-0FA6-9823343FD100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2521A5-5AFC-6BDF-F38A-0D917F7AF2C6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7B8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CE1CEA-7CB8-CD11-1897-4FC90800BE39}"/>
              </a:ext>
            </a:extLst>
          </p:cNvPr>
          <p:cNvSpPr txBox="1"/>
          <p:nvPr/>
        </p:nvSpPr>
        <p:spPr>
          <a:xfrm>
            <a:off x="822960" y="2922993"/>
            <a:ext cx="7498079" cy="76309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200"/>
              </a:spcAft>
            </a:pPr>
            <a:r>
              <a:rPr lang="fr-FR" sz="4800" b="1" i="0" noProof="0" dirty="0">
                <a:solidFill>
                  <a:srgbClr val="FFFFFF"/>
                </a:solidFill>
                <a:latin typeface="Dancing Script" pitchFamily="2" charset="0"/>
              </a:rPr>
              <a:t>Merci de votre attention !</a:t>
            </a:r>
            <a:endParaRPr lang="fr-FR" sz="4800" b="1" i="0" noProof="0" dirty="0">
              <a:solidFill>
                <a:srgbClr val="C7B886"/>
              </a:solidFill>
              <a:latin typeface="Dancing Scrip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7AEBB4-8081-36B8-1290-8A65FAFD27C9}"/>
              </a:ext>
            </a:extLst>
          </p:cNvPr>
          <p:cNvSpPr txBox="1"/>
          <p:nvPr/>
        </p:nvSpPr>
        <p:spPr>
          <a:xfrm>
            <a:off x="5072539" y="5296109"/>
            <a:ext cx="2227372" cy="23686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En </a:t>
            </a:r>
            <a:r>
              <a:rPr lang="fr-FR" sz="1400" b="0" i="1" noProof="0" dirty="0" err="1">
                <a:solidFill>
                  <a:srgbClr val="E4E2C8"/>
                </a:solidFill>
                <a:latin typeface="Georgia"/>
              </a:rPr>
              <a:t>todo</a:t>
            </a: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, </a:t>
            </a:r>
            <a:r>
              <a:rPr lang="fr-FR" sz="1400" b="0" i="1" noProof="0" dirty="0" err="1">
                <a:solidFill>
                  <a:srgbClr val="E4E2C8"/>
                </a:solidFill>
                <a:latin typeface="Georgia"/>
              </a:rPr>
              <a:t>amar</a:t>
            </a:r>
            <a:r>
              <a:rPr lang="fr-FR" sz="1400" b="0" i="1" noProof="0" dirty="0">
                <a:solidFill>
                  <a:srgbClr val="E4E2C8"/>
                </a:solidFill>
                <a:latin typeface="Georgia"/>
              </a:rPr>
              <a:t> y servir 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C5F449-6ADD-4584-EA23-504FF531D404}"/>
              </a:ext>
            </a:extLst>
          </p:cNvPr>
          <p:cNvSpPr/>
          <p:nvPr/>
        </p:nvSpPr>
        <p:spPr>
          <a:xfrm>
            <a:off x="822960" y="5074920"/>
            <a:ext cx="6336000" cy="12700"/>
          </a:xfrm>
          <a:prstGeom prst="rect">
            <a:avLst/>
          </a:prstGeom>
          <a:solidFill>
            <a:srgbClr val="2E4A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6AFFC0-8823-B5A6-9CDF-06C3CDF37F00}"/>
              </a:ext>
            </a:extLst>
          </p:cNvPr>
          <p:cNvSpPr txBox="1"/>
          <p:nvPr/>
        </p:nvSpPr>
        <p:spPr>
          <a:xfrm>
            <a:off x="822960" y="5293288"/>
            <a:ext cx="2514600" cy="23968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lang="fr-FR" sz="1400" b="1" i="0" noProof="0" dirty="0">
                <a:solidFill>
                  <a:srgbClr val="939EAB"/>
                </a:solidFill>
                <a:latin typeface="Montserrat"/>
              </a:rPr>
              <a:t>Année 2026-27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50A82B1-0651-687B-7B7B-372CBD826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276" y="638498"/>
            <a:ext cx="1831401" cy="137306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F737DA-9DC9-75D0-DC02-A508FD5E0A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782" r="37720" b="19543"/>
          <a:stretch>
            <a:fillRect/>
          </a:stretch>
        </p:blipFill>
        <p:spPr>
          <a:xfrm>
            <a:off x="7009650" y="0"/>
            <a:ext cx="518235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2214F02-8875-D550-20C1-87D3E313D2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08" t="4684" r="6233" b="10811"/>
          <a:stretch>
            <a:fillRect/>
          </a:stretch>
        </p:blipFill>
        <p:spPr>
          <a:xfrm>
            <a:off x="7158960" y="-218"/>
            <a:ext cx="5044797" cy="6858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06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75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91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039F8C3-350A-48E9-9991-CEF0862F3D34}">
  <we:reference id="wa200010725" version="1.0.0.1" store="fr-FR" storeType="OMEX"/>
  <we:alternateReferences>
    <we:reference id="WA200010725" version="1.0.0.1" store="" storeType="OMEX"/>
  </we:alternateReferences>
  <we:properties>
    <we:property name="claude.fileId" value="&quot;48de4e5e-a7fe-426f-9bc1-1a04bd72808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20685</TotalTime>
  <Words>1634</Words>
  <Application>Microsoft Office PowerPoint</Application>
  <PresentationFormat>Grand écran</PresentationFormat>
  <Paragraphs>300</Paragraphs>
  <Slides>24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9" baseType="lpstr">
      <vt:lpstr>Calibri</vt:lpstr>
      <vt:lpstr>ADLaM Display</vt:lpstr>
      <vt:lpstr>Segoe UI</vt:lpstr>
      <vt:lpstr>Arial</vt:lpstr>
      <vt:lpstr>Montserrat Italics</vt:lpstr>
      <vt:lpstr>Abadi ExtraLight</vt:lpstr>
      <vt:lpstr>Webdings</vt:lpstr>
      <vt:lpstr>Aptos</vt:lpstr>
      <vt:lpstr>Dancing Script</vt:lpstr>
      <vt:lpstr>Montserrat</vt:lpstr>
      <vt:lpstr>Montserrat Bold</vt:lpstr>
      <vt:lpstr>Wingdings</vt:lpstr>
      <vt:lpstr>Georgia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Mon compte perso</dc:creator>
  <cp:keywords/>
  <dc:description>generated using python-pptx</dc:description>
  <cp:lastModifiedBy>POLI Bruno</cp:lastModifiedBy>
  <cp:revision>55</cp:revision>
  <dcterms:created xsi:type="dcterms:W3CDTF">2013-01-27T09:14:16Z</dcterms:created>
  <dcterms:modified xsi:type="dcterms:W3CDTF">2026-09-09T13:53:39Z</dcterms:modified>
  <cp:category/>
</cp:coreProperties>
</file>